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gif" ContentType="image/gif"/>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24"/>
  </p:notesMasterIdLst>
  <p:sldIdLst>
    <p:sldId id="256" r:id="rId2"/>
    <p:sldId id="272" r:id="rId3"/>
    <p:sldId id="275" r:id="rId4"/>
    <p:sldId id="274" r:id="rId5"/>
    <p:sldId id="265" r:id="rId6"/>
    <p:sldId id="269" r:id="rId7"/>
    <p:sldId id="259" r:id="rId8"/>
    <p:sldId id="262" r:id="rId9"/>
    <p:sldId id="268" r:id="rId10"/>
    <p:sldId id="267" r:id="rId11"/>
    <p:sldId id="276" r:id="rId12"/>
    <p:sldId id="284" r:id="rId13"/>
    <p:sldId id="277" r:id="rId14"/>
    <p:sldId id="278" r:id="rId15"/>
    <p:sldId id="289" r:id="rId16"/>
    <p:sldId id="280" r:id="rId17"/>
    <p:sldId id="281" r:id="rId18"/>
    <p:sldId id="282" r:id="rId19"/>
    <p:sldId id="283" r:id="rId20"/>
    <p:sldId id="291" r:id="rId21"/>
    <p:sldId id="292" r:id="rId22"/>
    <p:sldId id="293"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F030"/>
    <a:srgbClr val="01FB0D"/>
    <a:srgbClr val="01FF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399"/>
    <p:restoredTop sz="94073"/>
  </p:normalViewPr>
  <p:slideViewPr>
    <p:cSldViewPr snapToGrid="0" snapToObjects="1">
      <p:cViewPr varScale="1">
        <p:scale>
          <a:sx n="107" d="100"/>
          <a:sy n="107" d="100"/>
        </p:scale>
        <p:origin x="1160"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10.tiff>
</file>

<file path=ppt/media/image11.jpg>
</file>

<file path=ppt/media/image12.tiff>
</file>

<file path=ppt/media/image13.tiff>
</file>

<file path=ppt/media/image14.tiff>
</file>

<file path=ppt/media/image15.tiff>
</file>

<file path=ppt/media/image16.tiff>
</file>

<file path=ppt/media/image17.tiff>
</file>

<file path=ppt/media/image18.tiff>
</file>

<file path=ppt/media/image2.tiff>
</file>

<file path=ppt/media/image3.tiff>
</file>

<file path=ppt/media/image4.tiff>
</file>

<file path=ppt/media/image5.png>
</file>

<file path=ppt/media/image6.gif>
</file>

<file path=ppt/media/image7.png>
</file>

<file path=ppt/media/image8.tiff>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EDC43D-B289-C34E-8B26-4DD41822783D}" type="datetimeFigureOut">
              <a:rPr lang="en-US" smtClean="0"/>
              <a:t>3/16/19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E80F96-E2C5-FE40-90A1-F48894BF8D55}" type="slidenum">
              <a:rPr lang="en-US" smtClean="0"/>
              <a:t>‹#›</a:t>
            </a:fld>
            <a:endParaRPr lang="en-US"/>
          </a:p>
        </p:txBody>
      </p:sp>
    </p:spTree>
    <p:extLst>
      <p:ext uri="{BB962C8B-B14F-4D97-AF65-F5344CB8AC3E}">
        <p14:creationId xmlns:p14="http://schemas.microsoft.com/office/powerpoint/2010/main" val="36300920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jenkins.io/doc/book/pipeline/syntax/#stage"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jenkins.io/doc/book/pipeline/syntax/#stage"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jenkins.io/doc/book/pipeline/syntax/#stage"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jenkins.io/doc/pipeline/steps/pipeline-input-step/#input-wait-for-interactive-input"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jenkins.io/doc/pipeline/steps/pipeline-input-step/#input-wait-for-interactive-input"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All of us have encountered a situation where code works on developer system but doesn’t work on testing environment. Docker at a very basic level resolves this issue of working on one platform and not working on another. However there is much more to docker. Docker is present in the entire project workflow but its main use is in deployment.</a:t>
            </a: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a:t>
            </a:fld>
            <a:endParaRPr lang="en-US"/>
          </a:p>
        </p:txBody>
      </p:sp>
    </p:spTree>
    <p:extLst>
      <p:ext uri="{BB962C8B-B14F-4D97-AF65-F5344CB8AC3E}">
        <p14:creationId xmlns:p14="http://schemas.microsoft.com/office/powerpoint/2010/main" val="14654816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different types of Jenkins image available on docker hub. </a:t>
            </a:r>
          </a:p>
          <a:p>
            <a:endParaRPr lang="en-US" dirty="0"/>
          </a:p>
          <a:p>
            <a:r>
              <a:rPr lang="en-US" dirty="0"/>
              <a:t>You can go to docker hub and search for Jenkins images. </a:t>
            </a:r>
          </a:p>
          <a:p>
            <a:endParaRPr lang="en-US" dirty="0"/>
          </a:p>
          <a:p>
            <a:endParaRPr lang="en-US" dirty="0"/>
          </a:p>
          <a:p>
            <a:r>
              <a:rPr lang="en-US" sz="1200" b="1" dirty="0" err="1"/>
              <a:t>jenkinsci</a:t>
            </a:r>
            <a:r>
              <a:rPr lang="en-US" sz="1200" b="1" dirty="0"/>
              <a:t>/</a:t>
            </a:r>
            <a:r>
              <a:rPr lang="en-US" sz="1200" b="1" dirty="0" err="1"/>
              <a:t>blueocean</a:t>
            </a:r>
            <a:r>
              <a:rPr lang="en-US" sz="1200" b="1" dirty="0"/>
              <a:t> image is the recommended one for pipelines. </a:t>
            </a:r>
            <a:r>
              <a:rPr lang="en-GB" sz="1200" b="0" i="0" u="none" strike="noStrike" kern="1200" dirty="0">
                <a:solidFill>
                  <a:schemeClr val="tx1"/>
                </a:solidFill>
                <a:effectLst/>
                <a:latin typeface="+mn-lt"/>
                <a:ea typeface="+mn-ea"/>
                <a:cs typeface="+mn-cs"/>
              </a:rPr>
              <a:t>Blue Ocean is altogether a more generous attempt to address the user experience issue. Beauty with brains, I must say.</a:t>
            </a:r>
          </a:p>
          <a:p>
            <a:endParaRPr lang="en-GB"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Jenkins Blue Ocean comes with an embedded tool called the Visual Pipeline Editor. This tool allows users to create and edit their pipeline visually using a UI interface that’s accessible directly from the pipeline dashboard. Also, the Visual Pipeline Editor saves your pipeline in code inside a file (</a:t>
            </a:r>
            <a:r>
              <a:rPr lang="en-GB" sz="1200" b="0" i="0" u="none" strike="noStrike" kern="1200" dirty="0" err="1">
                <a:solidFill>
                  <a:schemeClr val="tx1"/>
                </a:solidFill>
                <a:effectLst/>
                <a:latin typeface="+mn-lt"/>
                <a:ea typeface="+mn-ea"/>
                <a:cs typeface="+mn-cs"/>
              </a:rPr>
              <a:t>Jenkinsfile</a:t>
            </a:r>
            <a:r>
              <a:rPr lang="en-GB" sz="1200" b="0" i="0" u="none" strike="noStrike" kern="1200" dirty="0">
                <a:solidFill>
                  <a:schemeClr val="tx1"/>
                </a:solidFill>
                <a:effectLst/>
                <a:latin typeface="+mn-lt"/>
                <a:ea typeface="+mn-ea"/>
                <a:cs typeface="+mn-cs"/>
              </a:rPr>
              <a:t>), following the Declarative Pipeline Syntax, directly to your source code repository.</a:t>
            </a:r>
          </a:p>
          <a:p>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The pipeline visualization allows users to diagnose pipeline failures with ease and speed. When a pipeline fails, Blue Ocean tells you exactly where it has failed by pointing out the failed step. Also, the pipeline logs are displayed individually for every stage and step of a pipeline, so that users do not end up scrolling through a single huge log.</a:t>
            </a:r>
          </a:p>
          <a:p>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Blue Ocean also creates separate pages to view your testing results and built </a:t>
            </a:r>
            <a:r>
              <a:rPr lang="en-GB" sz="1200" b="0" i="0" u="none" strike="noStrike" kern="1200" dirty="0" err="1">
                <a:solidFill>
                  <a:schemeClr val="tx1"/>
                </a:solidFill>
                <a:effectLst/>
                <a:latin typeface="+mn-lt"/>
                <a:ea typeface="+mn-ea"/>
                <a:cs typeface="+mn-cs"/>
              </a:rPr>
              <a:t>artifacts</a:t>
            </a:r>
            <a:r>
              <a:rPr lang="en-GB" sz="1200" b="0" i="0" u="none" strike="noStrike" kern="1200" dirty="0">
                <a:solidFill>
                  <a:schemeClr val="tx1"/>
                </a:solidFill>
                <a:effectLst/>
                <a:latin typeface="+mn-lt"/>
                <a:ea typeface="+mn-ea"/>
                <a:cs typeface="+mn-cs"/>
              </a:rPr>
              <a:t> for every pipeline run.</a:t>
            </a:r>
          </a:p>
          <a:p>
            <a:endParaRPr lang="en-US" sz="12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ea typeface="+mn-ea"/>
                <a:cs typeface="+mn-cs"/>
              </a:rPr>
              <a:t>The pipeline creation process in Jenkins Blue Ocean is more like a wizard. It also comes with a UI tool to create and edit pipelines. </a:t>
            </a:r>
            <a:r>
              <a:rPr lang="en-GB" sz="1200" b="0" i="0" u="none" strike="noStrike" kern="1200">
                <a:solidFill>
                  <a:schemeClr val="tx1"/>
                </a:solidFill>
                <a:effectLst/>
                <a:latin typeface="+mn-lt"/>
                <a:ea typeface="+mn-ea"/>
                <a:cs typeface="+mn-cs"/>
              </a:rPr>
              <a:t>Above all, it has an interactive pipeline visualization, which makes your pipeline easy to understand.</a:t>
            </a:r>
          </a:p>
          <a:p>
            <a:endParaRPr lang="en-US" sz="1200" b="1" dirty="0"/>
          </a:p>
          <a:p>
            <a:endParaRPr lang="en-US" sz="1200" b="1" dirty="0"/>
          </a:p>
          <a:p>
            <a:r>
              <a:rPr lang="en-US" sz="1200" b="1" dirty="0"/>
              <a:t>We’ll explore this in few minutes. Now, lets start Jenkins in docker and create our first pipeline.</a:t>
            </a:r>
          </a:p>
          <a:p>
            <a:endParaRPr lang="en-US" sz="1200" b="1" dirty="0"/>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10</a:t>
            </a:fld>
            <a:endParaRPr lang="en-US"/>
          </a:p>
        </p:txBody>
      </p:sp>
    </p:spTree>
    <p:extLst>
      <p:ext uri="{BB962C8B-B14F-4D97-AF65-F5344CB8AC3E}">
        <p14:creationId xmlns:p14="http://schemas.microsoft.com/office/powerpoint/2010/main" val="9876171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first pipeline – we’ll create a pipeline with Jenkins pipeline configuration. </a:t>
            </a:r>
          </a:p>
          <a:p>
            <a:r>
              <a:rPr lang="en-US" dirty="0"/>
              <a:t>There are 2 types of pipelines – scripted and declarative pipeline.</a:t>
            </a:r>
          </a:p>
          <a:p>
            <a:r>
              <a:rPr lang="en-US" dirty="0"/>
              <a:t>Both are basically using same pipeline subsystem. Difference is in syntax and flexibility. </a:t>
            </a:r>
          </a:p>
          <a:p>
            <a:r>
              <a:rPr lang="en-US" dirty="0"/>
              <a:t>Declarative pipeline limits what is available to the user</a:t>
            </a:r>
          </a:p>
          <a:p>
            <a:r>
              <a:rPr lang="en-US" dirty="0"/>
              <a:t>Scripted pipeline has same limitations as groovy programming language and is preferred choice for complex projects.</a:t>
            </a:r>
          </a:p>
          <a:p>
            <a:endParaRPr lang="en-US" dirty="0"/>
          </a:p>
          <a:p>
            <a:r>
              <a:rPr lang="en-US" dirty="0"/>
              <a:t>Explain below docker commands - </a:t>
            </a:r>
          </a:p>
          <a:p>
            <a:endParaRPr lang="en-US" dirty="0"/>
          </a:p>
          <a:p>
            <a:r>
              <a:rPr lang="en-US" b="1" dirty="0"/>
              <a:t>docker run   -u root   --</a:t>
            </a:r>
            <a:r>
              <a:rPr lang="en-US" b="1" dirty="0" err="1"/>
              <a:t>rm</a:t>
            </a:r>
            <a:r>
              <a:rPr lang="en-US" b="1" dirty="0"/>
              <a:t>   -d   -p 8080:8080   -v </a:t>
            </a:r>
            <a:r>
              <a:rPr lang="en-US" b="1" dirty="0" err="1"/>
              <a:t>jenkins</a:t>
            </a:r>
            <a:r>
              <a:rPr lang="en-US" b="1" dirty="0"/>
              <a:t>-data:/</a:t>
            </a:r>
            <a:r>
              <a:rPr lang="en-US" b="1" dirty="0" err="1"/>
              <a:t>var</a:t>
            </a:r>
            <a:r>
              <a:rPr lang="en-US" b="1" dirty="0"/>
              <a:t>/</a:t>
            </a:r>
            <a:r>
              <a:rPr lang="en-US" b="1" dirty="0" err="1"/>
              <a:t>jenkins_home</a:t>
            </a:r>
            <a:r>
              <a:rPr lang="en-US" b="1" dirty="0"/>
              <a:t>   -v /</a:t>
            </a:r>
            <a:r>
              <a:rPr lang="en-US" b="1" dirty="0" err="1"/>
              <a:t>var</a:t>
            </a:r>
            <a:r>
              <a:rPr lang="en-US" b="1" dirty="0"/>
              <a:t>/run/</a:t>
            </a:r>
            <a:r>
              <a:rPr lang="en-US" b="1" dirty="0" err="1"/>
              <a:t>docker.sock</a:t>
            </a:r>
            <a:r>
              <a:rPr lang="en-US" b="1" dirty="0"/>
              <a:t>:/</a:t>
            </a:r>
            <a:r>
              <a:rPr lang="en-US" b="1" dirty="0" err="1"/>
              <a:t>var</a:t>
            </a:r>
            <a:r>
              <a:rPr lang="en-US" b="1" dirty="0"/>
              <a:t>/run/</a:t>
            </a:r>
            <a:r>
              <a:rPr lang="en-US" b="1" dirty="0" err="1"/>
              <a:t>docker.sock</a:t>
            </a:r>
            <a:r>
              <a:rPr lang="en-US" b="1" dirty="0"/>
              <a:t>   --name </a:t>
            </a:r>
            <a:r>
              <a:rPr lang="en-US" b="1" dirty="0" err="1"/>
              <a:t>myjenkins</a:t>
            </a:r>
            <a:r>
              <a:rPr lang="en-US" b="1" dirty="0"/>
              <a:t>   </a:t>
            </a:r>
            <a:r>
              <a:rPr lang="en-US" b="1" dirty="0" err="1"/>
              <a:t>jenkinsci</a:t>
            </a:r>
            <a:r>
              <a:rPr lang="en-US" b="1" dirty="0"/>
              <a:t>/</a:t>
            </a:r>
            <a:r>
              <a:rPr lang="en-US" b="1" dirty="0" err="1"/>
              <a:t>blueocean</a:t>
            </a:r>
            <a:endParaRPr lang="en-US" b="1" dirty="0"/>
          </a:p>
          <a:p>
            <a:endParaRPr lang="en-US" b="1" dirty="0"/>
          </a:p>
          <a:p>
            <a:r>
              <a:rPr lang="en-US" b="1" dirty="0"/>
              <a:t>docker run -d -v /</a:t>
            </a:r>
            <a:r>
              <a:rPr lang="en-US" b="1" dirty="0" err="1"/>
              <a:t>var</a:t>
            </a:r>
            <a:r>
              <a:rPr lang="en-US" b="1" dirty="0"/>
              <a:t>/run/</a:t>
            </a:r>
            <a:r>
              <a:rPr lang="en-US" b="1" dirty="0" err="1"/>
              <a:t>docker.sock</a:t>
            </a:r>
            <a:r>
              <a:rPr lang="en-US" b="1" dirty="0"/>
              <a:t>:/</a:t>
            </a:r>
            <a:r>
              <a:rPr lang="en-US" b="1" dirty="0" err="1"/>
              <a:t>var</a:t>
            </a:r>
            <a:r>
              <a:rPr lang="en-US" b="1" dirty="0"/>
              <a:t>/run/</a:t>
            </a:r>
            <a:r>
              <a:rPr lang="en-US" b="1" dirty="0" err="1"/>
              <a:t>docker.sock</a:t>
            </a:r>
            <a:r>
              <a:rPr lang="en-US" b="1" dirty="0"/>
              <a:t> -p 127.0.0.1:1234:1234 </a:t>
            </a:r>
            <a:r>
              <a:rPr lang="en-US" b="1" dirty="0" err="1"/>
              <a:t>bobrik</a:t>
            </a:r>
            <a:r>
              <a:rPr lang="en-US" b="1" dirty="0"/>
              <a:t>/</a:t>
            </a:r>
            <a:r>
              <a:rPr lang="en-US" b="1" dirty="0" err="1"/>
              <a:t>socat</a:t>
            </a:r>
            <a:r>
              <a:rPr lang="en-US" b="1" dirty="0"/>
              <a:t> TCP-LISTEN:1234,fork UNIX-CONNECT:/</a:t>
            </a:r>
            <a:r>
              <a:rPr lang="en-US" b="1" dirty="0" err="1"/>
              <a:t>var</a:t>
            </a:r>
            <a:r>
              <a:rPr lang="en-US" b="1" dirty="0"/>
              <a:t>/run/</a:t>
            </a:r>
            <a:r>
              <a:rPr lang="en-US" b="1" dirty="0" err="1"/>
              <a:t>docker.sock</a:t>
            </a:r>
            <a:endParaRPr lang="en-US" b="1" dirty="0"/>
          </a:p>
          <a:p>
            <a:endParaRPr lang="en-US" b="1" dirty="0"/>
          </a:p>
          <a:p>
            <a:r>
              <a:rPr lang="en-US" b="1" dirty="0"/>
              <a:t>docker run --</a:t>
            </a:r>
            <a:r>
              <a:rPr lang="en-US" b="1" dirty="0" err="1"/>
              <a:t>rm</a:t>
            </a:r>
            <a:r>
              <a:rPr lang="en-US" b="1" dirty="0"/>
              <a:t> -e DOCKER_HOST=docker.for.mac.localhost:1234 docker info</a:t>
            </a:r>
          </a:p>
          <a:p>
            <a:endParaRPr lang="en-US" b="1" dirty="0"/>
          </a:p>
          <a:p>
            <a:r>
              <a:rPr lang="en-US" b="1" dirty="0"/>
              <a:t>docker exec </a:t>
            </a:r>
            <a:r>
              <a:rPr lang="en-US" b="1" dirty="0" err="1"/>
              <a:t>myjenkins</a:t>
            </a:r>
            <a:r>
              <a:rPr lang="en-US" b="1" dirty="0"/>
              <a:t> cat /</a:t>
            </a:r>
            <a:r>
              <a:rPr lang="en-US" b="1" dirty="0" err="1"/>
              <a:t>var</a:t>
            </a:r>
            <a:r>
              <a:rPr lang="en-US" b="1" dirty="0"/>
              <a:t>/</a:t>
            </a:r>
            <a:r>
              <a:rPr lang="en-US" b="1" dirty="0" err="1"/>
              <a:t>jenkins_home</a:t>
            </a:r>
            <a:r>
              <a:rPr lang="en-US" b="1" dirty="0"/>
              <a:t>/secrets/</a:t>
            </a:r>
            <a:r>
              <a:rPr lang="en-US" b="1" dirty="0" err="1"/>
              <a:t>initialAdminPassword</a:t>
            </a:r>
            <a:endParaRPr lang="en-US" b="1" dirty="0"/>
          </a:p>
          <a:p>
            <a:endParaRPr lang="en-US" dirty="0"/>
          </a:p>
          <a:p>
            <a:endParaRPr lang="en-US" dirty="0"/>
          </a:p>
          <a:p>
            <a:r>
              <a:rPr lang="en-US" dirty="0"/>
              <a:t>Now configure the docker </a:t>
            </a:r>
            <a:r>
              <a:rPr lang="en-US" dirty="0" err="1"/>
              <a:t>url</a:t>
            </a:r>
            <a:r>
              <a:rPr lang="en-US" dirty="0"/>
              <a:t> –</a:t>
            </a:r>
          </a:p>
          <a:p>
            <a:r>
              <a:rPr lang="en-US" dirty="0"/>
              <a:t>Go to </a:t>
            </a:r>
            <a:r>
              <a:rPr lang="en-US" b="1" dirty="0"/>
              <a:t>http://localhost:8080/configure </a:t>
            </a:r>
          </a:p>
          <a:p>
            <a:endParaRPr lang="en-US" dirty="0"/>
          </a:p>
          <a:p>
            <a:r>
              <a:rPr lang="en-US" dirty="0"/>
              <a:t>Set Docker </a:t>
            </a:r>
            <a:r>
              <a:rPr lang="en-US" dirty="0" err="1"/>
              <a:t>url</a:t>
            </a:r>
            <a:r>
              <a:rPr lang="en-US" dirty="0"/>
              <a:t> to </a:t>
            </a:r>
            <a:r>
              <a:rPr lang="en-US" b="1" dirty="0" err="1"/>
              <a:t>tcp</a:t>
            </a:r>
            <a:r>
              <a:rPr lang="en-US" b="1" dirty="0"/>
              <a:t>://docker.for.mac.localhost:1234</a:t>
            </a: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11</a:t>
            </a:fld>
            <a:endParaRPr lang="en-US"/>
          </a:p>
        </p:txBody>
      </p:sp>
    </p:spTree>
    <p:extLst>
      <p:ext uri="{BB962C8B-B14F-4D97-AF65-F5344CB8AC3E}">
        <p14:creationId xmlns:p14="http://schemas.microsoft.com/office/powerpoint/2010/main" val="34715737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12</a:t>
            </a:fld>
            <a:endParaRPr lang="en-US"/>
          </a:p>
        </p:txBody>
      </p:sp>
    </p:spTree>
    <p:extLst>
      <p:ext uri="{BB962C8B-B14F-4D97-AF65-F5344CB8AC3E}">
        <p14:creationId xmlns:p14="http://schemas.microsoft.com/office/powerpoint/2010/main" val="30288771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All valid Declarative Pipelines must be enclosed within a </a:t>
            </a:r>
            <a:r>
              <a:rPr lang="en-GB" dirty="0"/>
              <a:t>pipeline</a:t>
            </a:r>
            <a:r>
              <a:rPr lang="en-GB" sz="1200" b="0" i="0" kern="1200" dirty="0">
                <a:solidFill>
                  <a:schemeClr val="tx1"/>
                </a:solidFill>
                <a:effectLst/>
                <a:latin typeface="+mn-lt"/>
                <a:ea typeface="+mn-ea"/>
                <a:cs typeface="+mn-cs"/>
              </a:rPr>
              <a:t> block</a:t>
            </a:r>
            <a:endParaRPr lang="en-US" dirty="0"/>
          </a:p>
          <a:p>
            <a:endParaRPr lang="en-US" dirty="0"/>
          </a:p>
          <a:p>
            <a:r>
              <a:rPr lang="en-US" dirty="0"/>
              <a:t>Agent - </a:t>
            </a:r>
            <a:r>
              <a:rPr lang="en-GB" sz="1200" b="0" i="0" kern="1200" dirty="0">
                <a:solidFill>
                  <a:schemeClr val="tx1"/>
                </a:solidFill>
                <a:effectLst/>
                <a:latin typeface="+mn-lt"/>
                <a:ea typeface="+mn-ea"/>
                <a:cs typeface="+mn-cs"/>
              </a:rPr>
              <a:t>The </a:t>
            </a:r>
            <a:r>
              <a:rPr lang="en-GB" dirty="0"/>
              <a:t>agent</a:t>
            </a:r>
            <a:r>
              <a:rPr lang="en-GB" sz="1200" b="0" i="0" kern="1200" dirty="0">
                <a:solidFill>
                  <a:schemeClr val="tx1"/>
                </a:solidFill>
                <a:effectLst/>
                <a:latin typeface="+mn-lt"/>
                <a:ea typeface="+mn-ea"/>
                <a:cs typeface="+mn-cs"/>
              </a:rPr>
              <a:t> section specifies where the entire Pipeline, or a specific stage, will execute in the Jenkins environment depending on where the </a:t>
            </a:r>
            <a:r>
              <a:rPr lang="en-GB" dirty="0"/>
              <a:t>agent</a:t>
            </a:r>
            <a:r>
              <a:rPr lang="en-GB" sz="1200" b="0" i="0" kern="1200" dirty="0">
                <a:solidFill>
                  <a:schemeClr val="tx1"/>
                </a:solidFill>
                <a:effectLst/>
                <a:latin typeface="+mn-lt"/>
                <a:ea typeface="+mn-ea"/>
                <a:cs typeface="+mn-cs"/>
              </a:rPr>
              <a:t> section is placed. These parameters can be applied at the top-level of the </a:t>
            </a:r>
            <a:r>
              <a:rPr lang="en-GB" dirty="0"/>
              <a:t>pipeline</a:t>
            </a:r>
            <a:r>
              <a:rPr lang="en-GB" sz="1200" b="0" i="0" kern="1200" dirty="0">
                <a:solidFill>
                  <a:schemeClr val="tx1"/>
                </a:solidFill>
                <a:effectLst/>
                <a:latin typeface="+mn-lt"/>
                <a:ea typeface="+mn-ea"/>
                <a:cs typeface="+mn-cs"/>
              </a:rPr>
              <a:t> block, or within each </a:t>
            </a:r>
            <a:r>
              <a:rPr lang="en-GB" dirty="0"/>
              <a:t>stage</a:t>
            </a:r>
            <a:r>
              <a:rPr lang="en-GB" sz="1200" b="0" i="0" kern="1200" dirty="0">
                <a:solidFill>
                  <a:schemeClr val="tx1"/>
                </a:solidFill>
                <a:effectLst/>
                <a:latin typeface="+mn-lt"/>
                <a:ea typeface="+mn-ea"/>
                <a:cs typeface="+mn-cs"/>
              </a:rPr>
              <a:t> directive.</a:t>
            </a:r>
          </a:p>
          <a:p>
            <a:r>
              <a:rPr lang="en-GB" sz="1200" b="0" i="0" kern="1200" dirty="0">
                <a:solidFill>
                  <a:schemeClr val="tx1"/>
                </a:solidFill>
                <a:effectLst/>
                <a:latin typeface="+mn-lt"/>
                <a:ea typeface="+mn-ea"/>
                <a:cs typeface="+mn-cs"/>
              </a:rPr>
              <a:t>Agent – any, node, label, docker, </a:t>
            </a:r>
            <a:r>
              <a:rPr lang="en-GB" sz="1200" b="0" i="0" kern="1200" dirty="0" err="1">
                <a:solidFill>
                  <a:schemeClr val="tx1"/>
                </a:solidFill>
                <a:effectLst/>
                <a:latin typeface="+mn-lt"/>
                <a:ea typeface="+mn-ea"/>
                <a:cs typeface="+mn-cs"/>
              </a:rPr>
              <a:t>dockerfile</a:t>
            </a:r>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Stage - Containing a sequence of one or more </a:t>
            </a:r>
            <a:r>
              <a:rPr lang="en-GB" sz="1200" b="0" i="0" u="none" strike="noStrike" kern="1200" dirty="0">
                <a:solidFill>
                  <a:schemeClr val="tx1"/>
                </a:solidFill>
                <a:effectLst/>
                <a:latin typeface="+mn-lt"/>
                <a:ea typeface="+mn-ea"/>
                <a:cs typeface="+mn-cs"/>
                <a:hlinkClick r:id="rId3"/>
              </a:rPr>
              <a:t>stage</a:t>
            </a:r>
            <a:r>
              <a:rPr lang="en-GB" sz="1200" b="0" i="0" kern="1200" dirty="0">
                <a:solidFill>
                  <a:schemeClr val="tx1"/>
                </a:solidFill>
                <a:effectLst/>
                <a:latin typeface="+mn-lt"/>
                <a:ea typeface="+mn-ea"/>
                <a:cs typeface="+mn-cs"/>
              </a:rPr>
              <a:t> directives, the </a:t>
            </a:r>
            <a:r>
              <a:rPr lang="en-GB" dirty="0"/>
              <a:t>stages</a:t>
            </a:r>
            <a:r>
              <a:rPr lang="en-GB" sz="1200" b="0" i="0" kern="1200" dirty="0">
                <a:solidFill>
                  <a:schemeClr val="tx1"/>
                </a:solidFill>
                <a:effectLst/>
                <a:latin typeface="+mn-lt"/>
                <a:ea typeface="+mn-ea"/>
                <a:cs typeface="+mn-cs"/>
              </a:rPr>
              <a:t> section is where the bulk of the "work" described by a Pipeline will be located. At a minimum it is recommended that </a:t>
            </a:r>
            <a:r>
              <a:rPr lang="en-GB" dirty="0"/>
              <a:t>stages</a:t>
            </a:r>
            <a:r>
              <a:rPr lang="en-GB" sz="1200" b="0" i="0" kern="1200" dirty="0">
                <a:solidFill>
                  <a:schemeClr val="tx1"/>
                </a:solidFill>
                <a:effectLst/>
                <a:latin typeface="+mn-lt"/>
                <a:ea typeface="+mn-ea"/>
                <a:cs typeface="+mn-cs"/>
              </a:rPr>
              <a:t> contain at least one </a:t>
            </a:r>
            <a:r>
              <a:rPr lang="en-GB" sz="1200" b="0" i="0" u="none" strike="noStrike" kern="1200" dirty="0">
                <a:solidFill>
                  <a:schemeClr val="tx1"/>
                </a:solidFill>
                <a:effectLst/>
                <a:latin typeface="+mn-lt"/>
                <a:ea typeface="+mn-ea"/>
                <a:cs typeface="+mn-cs"/>
                <a:hlinkClick r:id="rId3"/>
              </a:rPr>
              <a:t>stage</a:t>
            </a:r>
            <a:r>
              <a:rPr lang="en-GB" sz="1200" b="0" i="0" kern="1200" dirty="0">
                <a:solidFill>
                  <a:schemeClr val="tx1"/>
                </a:solidFill>
                <a:effectLst/>
                <a:latin typeface="+mn-lt"/>
                <a:ea typeface="+mn-ea"/>
                <a:cs typeface="+mn-cs"/>
              </a:rPr>
              <a:t> directive for each discrete part of the continuous delivery process, such as Build, Test, and Deploy.</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When - The </a:t>
            </a:r>
            <a:r>
              <a:rPr lang="en-GB" dirty="0"/>
              <a:t>when</a:t>
            </a:r>
            <a:r>
              <a:rPr lang="en-GB" sz="1200" b="0" i="0" kern="1200" dirty="0">
                <a:solidFill>
                  <a:schemeClr val="tx1"/>
                </a:solidFill>
                <a:effectLst/>
                <a:latin typeface="+mn-lt"/>
                <a:ea typeface="+mn-ea"/>
                <a:cs typeface="+mn-cs"/>
              </a:rPr>
              <a:t> directive allows the Pipeline to determine whether the stage should be executed depending on the given condition. The </a:t>
            </a:r>
            <a:r>
              <a:rPr lang="en-GB" dirty="0" err="1"/>
              <a:t>when</a:t>
            </a:r>
            <a:r>
              <a:rPr lang="en-GB" sz="1200" b="0" i="0" kern="1200" dirty="0" err="1">
                <a:solidFill>
                  <a:schemeClr val="tx1"/>
                </a:solidFill>
                <a:effectLst/>
                <a:latin typeface="+mn-lt"/>
                <a:ea typeface="+mn-ea"/>
                <a:cs typeface="+mn-cs"/>
              </a:rPr>
              <a:t>directive</a:t>
            </a:r>
            <a:r>
              <a:rPr lang="en-GB" sz="1200" b="0" i="0" kern="1200" dirty="0">
                <a:solidFill>
                  <a:schemeClr val="tx1"/>
                </a:solidFill>
                <a:effectLst/>
                <a:latin typeface="+mn-lt"/>
                <a:ea typeface="+mn-ea"/>
                <a:cs typeface="+mn-cs"/>
              </a:rPr>
              <a:t> must contain at least one condition. If the </a:t>
            </a:r>
            <a:r>
              <a:rPr lang="en-GB" dirty="0"/>
              <a:t>when</a:t>
            </a:r>
            <a:r>
              <a:rPr lang="en-GB" sz="1200" b="0" i="0" kern="1200" dirty="0">
                <a:solidFill>
                  <a:schemeClr val="tx1"/>
                </a:solidFill>
                <a:effectLst/>
                <a:latin typeface="+mn-lt"/>
                <a:ea typeface="+mn-ea"/>
                <a:cs typeface="+mn-cs"/>
              </a:rPr>
              <a:t> directive contains more than one condition, all the child conditions must return true for the stage to execute. </a:t>
            </a:r>
          </a:p>
          <a:p>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13</a:t>
            </a:fld>
            <a:endParaRPr lang="en-US"/>
          </a:p>
        </p:txBody>
      </p:sp>
    </p:spTree>
    <p:extLst>
      <p:ext uri="{BB962C8B-B14F-4D97-AF65-F5344CB8AC3E}">
        <p14:creationId xmlns:p14="http://schemas.microsoft.com/office/powerpoint/2010/main" val="6840526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Stage - Containing a sequence of one or more </a:t>
            </a:r>
            <a:r>
              <a:rPr lang="en-GB" sz="1200" b="0" i="0" u="none" strike="noStrike" kern="1200" dirty="0">
                <a:solidFill>
                  <a:schemeClr val="tx1"/>
                </a:solidFill>
                <a:effectLst/>
                <a:latin typeface="+mn-lt"/>
                <a:ea typeface="+mn-ea"/>
                <a:cs typeface="+mn-cs"/>
                <a:hlinkClick r:id="rId3"/>
              </a:rPr>
              <a:t>stage</a:t>
            </a:r>
            <a:r>
              <a:rPr lang="en-GB" sz="1200" b="0" i="0" kern="1200" dirty="0">
                <a:solidFill>
                  <a:schemeClr val="tx1"/>
                </a:solidFill>
                <a:effectLst/>
                <a:latin typeface="+mn-lt"/>
                <a:ea typeface="+mn-ea"/>
                <a:cs typeface="+mn-cs"/>
              </a:rPr>
              <a:t> directives, the </a:t>
            </a:r>
            <a:r>
              <a:rPr lang="en-GB" dirty="0"/>
              <a:t>stages</a:t>
            </a:r>
            <a:r>
              <a:rPr lang="en-GB" sz="1200" b="0" i="0" kern="1200" dirty="0">
                <a:solidFill>
                  <a:schemeClr val="tx1"/>
                </a:solidFill>
                <a:effectLst/>
                <a:latin typeface="+mn-lt"/>
                <a:ea typeface="+mn-ea"/>
                <a:cs typeface="+mn-cs"/>
              </a:rPr>
              <a:t> section is where the bulk of the "work" described by a Pipeline will be located. At a minimum it is recommended that </a:t>
            </a:r>
            <a:r>
              <a:rPr lang="en-GB" dirty="0"/>
              <a:t>stages</a:t>
            </a:r>
            <a:r>
              <a:rPr lang="en-GB" sz="1200" b="0" i="0" kern="1200" dirty="0">
                <a:solidFill>
                  <a:schemeClr val="tx1"/>
                </a:solidFill>
                <a:effectLst/>
                <a:latin typeface="+mn-lt"/>
                <a:ea typeface="+mn-ea"/>
                <a:cs typeface="+mn-cs"/>
              </a:rPr>
              <a:t> contain at least one </a:t>
            </a:r>
            <a:r>
              <a:rPr lang="en-GB" sz="1200" b="0" i="0" u="none" strike="noStrike" kern="1200" dirty="0">
                <a:solidFill>
                  <a:schemeClr val="tx1"/>
                </a:solidFill>
                <a:effectLst/>
                <a:latin typeface="+mn-lt"/>
                <a:ea typeface="+mn-ea"/>
                <a:cs typeface="+mn-cs"/>
                <a:hlinkClick r:id="rId3"/>
              </a:rPr>
              <a:t>stage</a:t>
            </a:r>
            <a:r>
              <a:rPr lang="en-GB" sz="1200" b="0" i="0" kern="1200" dirty="0">
                <a:solidFill>
                  <a:schemeClr val="tx1"/>
                </a:solidFill>
                <a:effectLst/>
                <a:latin typeface="+mn-lt"/>
                <a:ea typeface="+mn-ea"/>
                <a:cs typeface="+mn-cs"/>
              </a:rPr>
              <a:t> directive for each discrete part of the continuous delivery process, such as Build, Test, and Deploy.</a:t>
            </a:r>
          </a:p>
          <a:p>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14</a:t>
            </a:fld>
            <a:endParaRPr lang="en-US"/>
          </a:p>
        </p:txBody>
      </p:sp>
    </p:spTree>
    <p:extLst>
      <p:ext uri="{BB962C8B-B14F-4D97-AF65-F5344CB8AC3E}">
        <p14:creationId xmlns:p14="http://schemas.microsoft.com/office/powerpoint/2010/main" val="3576336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Stage - Containing a sequence of one or more </a:t>
            </a:r>
            <a:r>
              <a:rPr lang="en-GB" sz="1200" b="0" i="0" u="none" strike="noStrike" kern="1200" dirty="0">
                <a:solidFill>
                  <a:schemeClr val="tx1"/>
                </a:solidFill>
                <a:effectLst/>
                <a:latin typeface="+mn-lt"/>
                <a:ea typeface="+mn-ea"/>
                <a:cs typeface="+mn-cs"/>
                <a:hlinkClick r:id="rId3"/>
              </a:rPr>
              <a:t>stage</a:t>
            </a:r>
            <a:r>
              <a:rPr lang="en-GB" sz="1200" b="0" i="0" kern="1200" dirty="0">
                <a:solidFill>
                  <a:schemeClr val="tx1"/>
                </a:solidFill>
                <a:effectLst/>
                <a:latin typeface="+mn-lt"/>
                <a:ea typeface="+mn-ea"/>
                <a:cs typeface="+mn-cs"/>
              </a:rPr>
              <a:t> directives, the </a:t>
            </a:r>
            <a:r>
              <a:rPr lang="en-GB" dirty="0"/>
              <a:t>stages</a:t>
            </a:r>
            <a:r>
              <a:rPr lang="en-GB" sz="1200" b="0" i="0" kern="1200" dirty="0">
                <a:solidFill>
                  <a:schemeClr val="tx1"/>
                </a:solidFill>
                <a:effectLst/>
                <a:latin typeface="+mn-lt"/>
                <a:ea typeface="+mn-ea"/>
                <a:cs typeface="+mn-cs"/>
              </a:rPr>
              <a:t> section is where the bulk of the "work" described by a Pipeline will be located. At a minimum it is recommended that </a:t>
            </a:r>
            <a:r>
              <a:rPr lang="en-GB" dirty="0"/>
              <a:t>stages</a:t>
            </a:r>
            <a:r>
              <a:rPr lang="en-GB" sz="1200" b="0" i="0" kern="1200" dirty="0">
                <a:solidFill>
                  <a:schemeClr val="tx1"/>
                </a:solidFill>
                <a:effectLst/>
                <a:latin typeface="+mn-lt"/>
                <a:ea typeface="+mn-ea"/>
                <a:cs typeface="+mn-cs"/>
              </a:rPr>
              <a:t> contain at least one </a:t>
            </a:r>
            <a:r>
              <a:rPr lang="en-GB" sz="1200" b="0" i="0" u="none" strike="noStrike" kern="1200" dirty="0">
                <a:solidFill>
                  <a:schemeClr val="tx1"/>
                </a:solidFill>
                <a:effectLst/>
                <a:latin typeface="+mn-lt"/>
                <a:ea typeface="+mn-ea"/>
                <a:cs typeface="+mn-cs"/>
                <a:hlinkClick r:id="rId3"/>
              </a:rPr>
              <a:t>stage</a:t>
            </a:r>
            <a:r>
              <a:rPr lang="en-GB" sz="1200" b="0" i="0" kern="1200" dirty="0">
                <a:solidFill>
                  <a:schemeClr val="tx1"/>
                </a:solidFill>
                <a:effectLst/>
                <a:latin typeface="+mn-lt"/>
                <a:ea typeface="+mn-ea"/>
                <a:cs typeface="+mn-cs"/>
              </a:rPr>
              <a:t> directive for each discrete part of the continuous delivery process, such as Build, Test, and Deploy.</a:t>
            </a:r>
          </a:p>
          <a:p>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15</a:t>
            </a:fld>
            <a:endParaRPr lang="en-US"/>
          </a:p>
        </p:txBody>
      </p:sp>
    </p:spTree>
    <p:extLst>
      <p:ext uri="{BB962C8B-B14F-4D97-AF65-F5344CB8AC3E}">
        <p14:creationId xmlns:p14="http://schemas.microsoft.com/office/powerpoint/2010/main" val="5261087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When - The </a:t>
            </a:r>
            <a:r>
              <a:rPr lang="en-GB" dirty="0"/>
              <a:t>when</a:t>
            </a:r>
            <a:r>
              <a:rPr lang="en-GB" sz="1200" b="0" i="0" kern="1200" dirty="0">
                <a:solidFill>
                  <a:schemeClr val="tx1"/>
                </a:solidFill>
                <a:effectLst/>
                <a:latin typeface="+mn-lt"/>
                <a:ea typeface="+mn-ea"/>
                <a:cs typeface="+mn-cs"/>
              </a:rPr>
              <a:t> directive allows the Pipeline to determine whether the stage should be executed depending on the given condition. The </a:t>
            </a:r>
            <a:r>
              <a:rPr lang="en-GB" dirty="0"/>
              <a:t>when </a:t>
            </a:r>
            <a:r>
              <a:rPr lang="en-GB" sz="1200" b="0" i="0" kern="1200" dirty="0">
                <a:solidFill>
                  <a:schemeClr val="tx1"/>
                </a:solidFill>
                <a:effectLst/>
                <a:latin typeface="+mn-lt"/>
                <a:ea typeface="+mn-ea"/>
                <a:cs typeface="+mn-cs"/>
              </a:rPr>
              <a:t>directive must contain at least one condition. If the </a:t>
            </a:r>
            <a:r>
              <a:rPr lang="en-GB" dirty="0"/>
              <a:t>when</a:t>
            </a:r>
            <a:r>
              <a:rPr lang="en-GB" sz="1200" b="0" i="0" kern="1200" dirty="0">
                <a:solidFill>
                  <a:schemeClr val="tx1"/>
                </a:solidFill>
                <a:effectLst/>
                <a:latin typeface="+mn-lt"/>
                <a:ea typeface="+mn-ea"/>
                <a:cs typeface="+mn-cs"/>
              </a:rPr>
              <a:t> directive contains more than one condition, all the child conditions must return true for the stage to execute.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Evaluating when before entering agent in a stage</a:t>
            </a:r>
          </a:p>
          <a:p>
            <a:r>
              <a:rPr lang="en-GB" sz="1200" b="0" i="0" kern="1200" dirty="0">
                <a:solidFill>
                  <a:schemeClr val="tx1"/>
                </a:solidFill>
                <a:effectLst/>
                <a:latin typeface="+mn-lt"/>
                <a:ea typeface="+mn-ea"/>
                <a:cs typeface="+mn-cs"/>
              </a:rPr>
              <a:t>By default, the when condition for a stage will be evaluated after entering the agent for that stage, if one is defined. However, this can be changed by specifying the </a:t>
            </a:r>
            <a:r>
              <a:rPr lang="en-GB" sz="1200" b="0" i="0" kern="1200" dirty="0" err="1">
                <a:solidFill>
                  <a:schemeClr val="tx1"/>
                </a:solidFill>
                <a:effectLst/>
                <a:latin typeface="+mn-lt"/>
                <a:ea typeface="+mn-ea"/>
                <a:cs typeface="+mn-cs"/>
              </a:rPr>
              <a:t>beforeAgent</a:t>
            </a:r>
            <a:r>
              <a:rPr lang="en-GB" sz="1200" b="0" i="0" kern="1200" dirty="0">
                <a:solidFill>
                  <a:schemeClr val="tx1"/>
                </a:solidFill>
                <a:effectLst/>
                <a:latin typeface="+mn-lt"/>
                <a:ea typeface="+mn-ea"/>
                <a:cs typeface="+mn-cs"/>
              </a:rPr>
              <a:t> option within the when block. If </a:t>
            </a:r>
            <a:r>
              <a:rPr lang="en-GB" sz="1200" b="0" i="0" kern="1200" dirty="0" err="1">
                <a:solidFill>
                  <a:schemeClr val="tx1"/>
                </a:solidFill>
                <a:effectLst/>
                <a:latin typeface="+mn-lt"/>
                <a:ea typeface="+mn-ea"/>
                <a:cs typeface="+mn-cs"/>
              </a:rPr>
              <a:t>beforeAgent</a:t>
            </a:r>
            <a:r>
              <a:rPr lang="en-GB" sz="1200" b="0" i="0" kern="1200" dirty="0">
                <a:solidFill>
                  <a:schemeClr val="tx1"/>
                </a:solidFill>
                <a:effectLst/>
                <a:latin typeface="+mn-lt"/>
                <a:ea typeface="+mn-ea"/>
                <a:cs typeface="+mn-cs"/>
              </a:rPr>
              <a:t> is set to true, the when condition will be evaluated first, and the agent will only be entered if the when condition evaluates to true.</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Evaluating when before the input directive</a:t>
            </a:r>
          </a:p>
          <a:p>
            <a:r>
              <a:rPr lang="en-GB" sz="1200" b="0" i="0" kern="1200" dirty="0">
                <a:solidFill>
                  <a:schemeClr val="tx1"/>
                </a:solidFill>
                <a:effectLst/>
                <a:latin typeface="+mn-lt"/>
                <a:ea typeface="+mn-ea"/>
                <a:cs typeface="+mn-cs"/>
              </a:rPr>
              <a:t>By default, the when condition for a stage will be evaluated before the input, if one is defined. However, this can be changed by specifying the </a:t>
            </a:r>
            <a:r>
              <a:rPr lang="en-GB" sz="1200" b="0" i="0" kern="1200" dirty="0" err="1">
                <a:solidFill>
                  <a:schemeClr val="tx1"/>
                </a:solidFill>
                <a:effectLst/>
                <a:latin typeface="+mn-lt"/>
                <a:ea typeface="+mn-ea"/>
                <a:cs typeface="+mn-cs"/>
              </a:rPr>
              <a:t>beforeInput</a:t>
            </a:r>
            <a:r>
              <a:rPr lang="en-GB" sz="1200" b="0" i="0" kern="1200" dirty="0">
                <a:solidFill>
                  <a:schemeClr val="tx1"/>
                </a:solidFill>
                <a:effectLst/>
                <a:latin typeface="+mn-lt"/>
                <a:ea typeface="+mn-ea"/>
                <a:cs typeface="+mn-cs"/>
              </a:rPr>
              <a:t> option within the when block. If </a:t>
            </a:r>
            <a:r>
              <a:rPr lang="en-GB" sz="1200" b="0" i="0" kern="1200" dirty="0" err="1">
                <a:solidFill>
                  <a:schemeClr val="tx1"/>
                </a:solidFill>
                <a:effectLst/>
                <a:latin typeface="+mn-lt"/>
                <a:ea typeface="+mn-ea"/>
                <a:cs typeface="+mn-cs"/>
              </a:rPr>
              <a:t>beforeInput</a:t>
            </a:r>
            <a:r>
              <a:rPr lang="en-GB" sz="1200" b="0" i="0" kern="1200" dirty="0">
                <a:solidFill>
                  <a:schemeClr val="tx1"/>
                </a:solidFill>
                <a:effectLst/>
                <a:latin typeface="+mn-lt"/>
                <a:ea typeface="+mn-ea"/>
                <a:cs typeface="+mn-cs"/>
              </a:rPr>
              <a:t> is set to true, the when condition will be evaluated first, and the input will only be entered if the when condition evaluates to true.</a:t>
            </a:r>
          </a:p>
          <a:p>
            <a:br>
              <a:rPr lang="en-GB" sz="1200" b="0" i="0" kern="1200" dirty="0">
                <a:solidFill>
                  <a:schemeClr val="tx1"/>
                </a:solidFill>
                <a:effectLst/>
                <a:latin typeface="+mn-lt"/>
                <a:ea typeface="+mn-ea"/>
                <a:cs typeface="+mn-cs"/>
              </a:rPr>
            </a:br>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16</a:t>
            </a:fld>
            <a:endParaRPr lang="en-US"/>
          </a:p>
        </p:txBody>
      </p:sp>
    </p:spTree>
    <p:extLst>
      <p:ext uri="{BB962C8B-B14F-4D97-AF65-F5344CB8AC3E}">
        <p14:creationId xmlns:p14="http://schemas.microsoft.com/office/powerpoint/2010/main" val="18619575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input directive on a stage allows you to prompt for input, using the </a:t>
            </a:r>
            <a:r>
              <a:rPr lang="en-GB" sz="1200" b="0" i="0" u="none" strike="noStrike" kern="1200" dirty="0">
                <a:solidFill>
                  <a:schemeClr val="tx1"/>
                </a:solidFill>
                <a:effectLst/>
                <a:latin typeface="+mn-lt"/>
                <a:ea typeface="+mn-ea"/>
                <a:cs typeface="+mn-cs"/>
                <a:hlinkClick r:id="rId3"/>
              </a:rPr>
              <a:t>input step</a:t>
            </a:r>
            <a:r>
              <a:rPr lang="en-GB" sz="1200" b="0" i="0" kern="1200" dirty="0">
                <a:solidFill>
                  <a:schemeClr val="tx1"/>
                </a:solidFill>
                <a:effectLst/>
                <a:latin typeface="+mn-lt"/>
                <a:ea typeface="+mn-ea"/>
                <a:cs typeface="+mn-cs"/>
              </a:rPr>
              <a:t>. The stage will pause after any options have been applied, and before entering the stage`s `agent or evaluating its when condition. If the input is approved, the stage will then continue. Any parameters provided as part of the input submission will be available in the environment for the rest of the stage.</a:t>
            </a:r>
          </a:p>
          <a:p>
            <a:br>
              <a:rPr lang="en-GB" sz="1200" b="0" i="0" kern="1200" dirty="0">
                <a:solidFill>
                  <a:schemeClr val="tx1"/>
                </a:solidFill>
                <a:effectLst/>
                <a:latin typeface="+mn-lt"/>
                <a:ea typeface="+mn-ea"/>
                <a:cs typeface="+mn-cs"/>
              </a:rPr>
            </a:br>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17</a:t>
            </a:fld>
            <a:endParaRPr lang="en-US"/>
          </a:p>
        </p:txBody>
      </p:sp>
    </p:spTree>
    <p:extLst>
      <p:ext uri="{BB962C8B-B14F-4D97-AF65-F5344CB8AC3E}">
        <p14:creationId xmlns:p14="http://schemas.microsoft.com/office/powerpoint/2010/main" val="26663252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The input directive on a stage allows you to prompt for input, using the </a:t>
            </a:r>
            <a:r>
              <a:rPr lang="en-GB" sz="1200" b="0" i="0" u="none" strike="noStrike" kern="1200" dirty="0">
                <a:solidFill>
                  <a:schemeClr val="tx1"/>
                </a:solidFill>
                <a:effectLst/>
                <a:latin typeface="+mn-lt"/>
                <a:ea typeface="+mn-ea"/>
                <a:cs typeface="+mn-cs"/>
                <a:hlinkClick r:id="rId3"/>
              </a:rPr>
              <a:t>input step</a:t>
            </a:r>
            <a:r>
              <a:rPr lang="en-GB" sz="1200" b="0" i="0" kern="1200" dirty="0">
                <a:solidFill>
                  <a:schemeClr val="tx1"/>
                </a:solidFill>
                <a:effectLst/>
                <a:latin typeface="+mn-lt"/>
                <a:ea typeface="+mn-ea"/>
                <a:cs typeface="+mn-cs"/>
              </a:rPr>
              <a:t>. The stage will pause after any options have been applied, and before entering the stage`s `agent or evaluating its when condition. If the input is approved, the stage will then continue. Any parameters provided as part of the input submission will be available in the environment for the rest of the stage.</a:t>
            </a:r>
          </a:p>
          <a:p>
            <a:br>
              <a:rPr lang="en-GB" sz="1200" b="0" i="0" kern="1200" dirty="0">
                <a:solidFill>
                  <a:schemeClr val="tx1"/>
                </a:solidFill>
                <a:effectLst/>
                <a:latin typeface="+mn-lt"/>
                <a:ea typeface="+mn-ea"/>
                <a:cs typeface="+mn-cs"/>
              </a:rPr>
            </a:br>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18</a:t>
            </a:fld>
            <a:endParaRPr lang="en-US"/>
          </a:p>
        </p:txBody>
      </p:sp>
    </p:spTree>
    <p:extLst>
      <p:ext uri="{BB962C8B-B14F-4D97-AF65-F5344CB8AC3E}">
        <p14:creationId xmlns:p14="http://schemas.microsoft.com/office/powerpoint/2010/main" val="7114924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build basic pipeline with 3 stages – dev, integration and stage</a:t>
            </a:r>
          </a:p>
          <a:p>
            <a:r>
              <a:rPr lang="en-US" dirty="0"/>
              <a:t>Echo out some statement</a:t>
            </a: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19</a:t>
            </a:fld>
            <a:endParaRPr lang="en-US"/>
          </a:p>
        </p:txBody>
      </p:sp>
    </p:spTree>
    <p:extLst>
      <p:ext uri="{BB962C8B-B14F-4D97-AF65-F5344CB8AC3E}">
        <p14:creationId xmlns:p14="http://schemas.microsoft.com/office/powerpoint/2010/main" val="3420520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2</a:t>
            </a:fld>
            <a:endParaRPr lang="en-US"/>
          </a:p>
        </p:txBody>
      </p:sp>
    </p:spTree>
    <p:extLst>
      <p:ext uri="{BB962C8B-B14F-4D97-AF65-F5344CB8AC3E}">
        <p14:creationId xmlns:p14="http://schemas.microsoft.com/office/powerpoint/2010/main" val="6760154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20</a:t>
            </a:fld>
            <a:endParaRPr lang="en-US"/>
          </a:p>
        </p:txBody>
      </p:sp>
    </p:spTree>
    <p:extLst>
      <p:ext uri="{BB962C8B-B14F-4D97-AF65-F5344CB8AC3E}">
        <p14:creationId xmlns:p14="http://schemas.microsoft.com/office/powerpoint/2010/main" val="35321104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21</a:t>
            </a:fld>
            <a:endParaRPr lang="en-US"/>
          </a:p>
        </p:txBody>
      </p:sp>
    </p:spTree>
    <p:extLst>
      <p:ext uri="{BB962C8B-B14F-4D97-AF65-F5344CB8AC3E}">
        <p14:creationId xmlns:p14="http://schemas.microsoft.com/office/powerpoint/2010/main" val="29387346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22</a:t>
            </a:fld>
            <a:endParaRPr lang="en-US"/>
          </a:p>
        </p:txBody>
      </p:sp>
    </p:spTree>
    <p:extLst>
      <p:ext uri="{BB962C8B-B14F-4D97-AF65-F5344CB8AC3E}">
        <p14:creationId xmlns:p14="http://schemas.microsoft.com/office/powerpoint/2010/main" val="2576893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time you deploy do you get scare? </a:t>
            </a:r>
          </a:p>
        </p:txBody>
      </p:sp>
      <p:sp>
        <p:nvSpPr>
          <p:cNvPr id="4" name="Slide Number Placeholder 3"/>
          <p:cNvSpPr>
            <a:spLocks noGrp="1"/>
          </p:cNvSpPr>
          <p:nvPr>
            <p:ph type="sldNum" sz="quarter" idx="10"/>
          </p:nvPr>
        </p:nvSpPr>
        <p:spPr/>
        <p:txBody>
          <a:bodyPr/>
          <a:lstStyle/>
          <a:p>
            <a:fld id="{2EE80F96-E2C5-FE40-90A1-F48894BF8D55}" type="slidenum">
              <a:rPr lang="en-US" smtClean="0"/>
              <a:t>3</a:t>
            </a:fld>
            <a:endParaRPr lang="en-US"/>
          </a:p>
        </p:txBody>
      </p:sp>
    </p:spTree>
    <p:extLst>
      <p:ext uri="{BB962C8B-B14F-4D97-AF65-F5344CB8AC3E}">
        <p14:creationId xmlns:p14="http://schemas.microsoft.com/office/powerpoint/2010/main" val="1521900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you want to have confidence with each deployment? </a:t>
            </a:r>
          </a:p>
        </p:txBody>
      </p:sp>
      <p:sp>
        <p:nvSpPr>
          <p:cNvPr id="4" name="Slide Number Placeholder 3"/>
          <p:cNvSpPr>
            <a:spLocks noGrp="1"/>
          </p:cNvSpPr>
          <p:nvPr>
            <p:ph type="sldNum" sz="quarter" idx="10"/>
          </p:nvPr>
        </p:nvSpPr>
        <p:spPr/>
        <p:txBody>
          <a:bodyPr/>
          <a:lstStyle/>
          <a:p>
            <a:fld id="{2EE80F96-E2C5-FE40-90A1-F48894BF8D55}" type="slidenum">
              <a:rPr lang="en-US" smtClean="0"/>
              <a:t>4</a:t>
            </a:fld>
            <a:endParaRPr lang="en-US"/>
          </a:p>
        </p:txBody>
      </p:sp>
    </p:spTree>
    <p:extLst>
      <p:ext uri="{BB962C8B-B14F-4D97-AF65-F5344CB8AC3E}">
        <p14:creationId xmlns:p14="http://schemas.microsoft.com/office/powerpoint/2010/main" val="3419991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While you can absolutely use Jenkins without Docker, using Docker provides two big advantages: </a:t>
            </a:r>
            <a:r>
              <a:rPr lang="en-GB" sz="1200" b="1" i="0" u="none" strike="noStrike" kern="1200" dirty="0">
                <a:solidFill>
                  <a:schemeClr val="tx1"/>
                </a:solidFill>
                <a:effectLst/>
                <a:latin typeface="+mn-lt"/>
                <a:ea typeface="+mn-ea"/>
                <a:cs typeface="+mn-cs"/>
              </a:rPr>
              <a:t>ease of setup</a:t>
            </a:r>
            <a:r>
              <a:rPr lang="en-GB" sz="1200" b="0" i="0" u="none" strike="noStrike" kern="1200" dirty="0">
                <a:solidFill>
                  <a:schemeClr val="tx1"/>
                </a:solidFill>
                <a:effectLst/>
                <a:latin typeface="+mn-lt"/>
                <a:ea typeface="+mn-ea"/>
                <a:cs typeface="+mn-cs"/>
              </a:rPr>
              <a:t>, and </a:t>
            </a:r>
            <a:r>
              <a:rPr lang="en-GB" sz="1200" b="1" i="0" u="none" strike="noStrike" kern="1200" dirty="0">
                <a:solidFill>
                  <a:schemeClr val="tx1"/>
                </a:solidFill>
                <a:effectLst/>
                <a:latin typeface="+mn-lt"/>
                <a:ea typeface="+mn-ea"/>
                <a:cs typeface="+mn-cs"/>
              </a:rPr>
              <a:t>replicability</a:t>
            </a:r>
            <a:r>
              <a:rPr lang="en-GB" sz="1200" b="0" i="0" u="none" strike="noStrike" kern="1200" dirty="0">
                <a:solidFill>
                  <a:schemeClr val="tx1"/>
                </a:solidFill>
                <a:effectLst/>
                <a:latin typeface="+mn-lt"/>
                <a:ea typeface="+mn-ea"/>
                <a:cs typeface="+mn-cs"/>
              </a:rPr>
              <a:t>. Both of these are due to how Docker uses </a:t>
            </a:r>
            <a:r>
              <a:rPr lang="en-GB" sz="1200" b="1" i="0" u="none" strike="noStrike" kern="1200" dirty="0">
                <a:solidFill>
                  <a:schemeClr val="tx1"/>
                </a:solidFill>
                <a:effectLst/>
                <a:latin typeface="+mn-lt"/>
                <a:ea typeface="+mn-ea"/>
                <a:cs typeface="+mn-cs"/>
              </a:rPr>
              <a:t>images</a:t>
            </a:r>
            <a:r>
              <a:rPr lang="en-GB" sz="1200" b="0" i="0" u="none" strike="noStrike" kern="1200" dirty="0">
                <a:solidFill>
                  <a:schemeClr val="tx1"/>
                </a:solidFill>
                <a:effectLst/>
                <a:latin typeface="+mn-lt"/>
                <a:ea typeface="+mn-ea"/>
                <a:cs typeface="+mn-cs"/>
              </a:rPr>
              <a:t> and </a:t>
            </a:r>
            <a:r>
              <a:rPr lang="en-GB" sz="1200" b="1" i="0" u="none" strike="noStrike" kern="1200" dirty="0">
                <a:solidFill>
                  <a:schemeClr val="tx1"/>
                </a:solidFill>
                <a:effectLst/>
                <a:latin typeface="+mn-lt"/>
                <a:ea typeface="+mn-ea"/>
                <a:cs typeface="+mn-cs"/>
              </a:rPr>
              <a:t>containers.</a:t>
            </a:r>
          </a:p>
          <a:p>
            <a:endParaRPr lang="en-GB" sz="1200" b="1"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Same container can run on a Mac, Linux, or modern Windows operating system without modification beyond certain command line options or file system considerations.</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What this means for our purposes is that if we have a Docker image for Jenkins we can run a container for Jenkins on any machine that supports Docker with little modification and easily repeat the process across multiple machines.</a:t>
            </a: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5</a:t>
            </a:fld>
            <a:endParaRPr lang="en-US"/>
          </a:p>
        </p:txBody>
      </p:sp>
    </p:spTree>
    <p:extLst>
      <p:ext uri="{BB962C8B-B14F-4D97-AF65-F5344CB8AC3E}">
        <p14:creationId xmlns:p14="http://schemas.microsoft.com/office/powerpoint/2010/main" val="588131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Dockerfile</a:t>
            </a:r>
            <a:r>
              <a:rPr lang="en-US" dirty="0"/>
              <a:t> – steps to create a docker image, it’s like a recipe with all ingredients and steps necessary in making your disk.</a:t>
            </a:r>
          </a:p>
          <a:p>
            <a:r>
              <a:rPr lang="en-US" dirty="0"/>
              <a:t>Docker file can be used to create docker image.</a:t>
            </a: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6</a:t>
            </a:fld>
            <a:endParaRPr lang="en-US"/>
          </a:p>
        </p:txBody>
      </p:sp>
    </p:spTree>
    <p:extLst>
      <p:ext uri="{BB962C8B-B14F-4D97-AF65-F5344CB8AC3E}">
        <p14:creationId xmlns:p14="http://schemas.microsoft.com/office/powerpoint/2010/main" val="5626713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a:t>
            </a:r>
            <a:r>
              <a:rPr lang="en-US" dirty="0" err="1"/>
              <a:t>doocker</a:t>
            </a:r>
            <a:r>
              <a:rPr lang="en-US" dirty="0"/>
              <a:t> image you’ll have application requirements and dependencies. </a:t>
            </a:r>
          </a:p>
          <a:p>
            <a:r>
              <a:rPr lang="en-US" dirty="0"/>
              <a:t>When you run docker image, you get docker container. </a:t>
            </a:r>
          </a:p>
          <a:p>
            <a:r>
              <a:rPr lang="en-US" dirty="0"/>
              <a:t>Docker images can also be stored in cloud repository, docker hub, you can also store docker images in your git repo.</a:t>
            </a:r>
          </a:p>
          <a:p>
            <a:r>
              <a:rPr lang="en-US" dirty="0"/>
              <a:t>These images can be pulled to create container in any environment.</a:t>
            </a: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7</a:t>
            </a:fld>
            <a:endParaRPr lang="en-US"/>
          </a:p>
        </p:txBody>
      </p:sp>
    </p:spTree>
    <p:extLst>
      <p:ext uri="{BB962C8B-B14F-4D97-AF65-F5344CB8AC3E}">
        <p14:creationId xmlns:p14="http://schemas.microsoft.com/office/powerpoint/2010/main" val="1597503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Containers allows us to package up an application with all of the parts it needs such as libraries and other </a:t>
            </a:r>
            <a:r>
              <a:rPr lang="en-GB" sz="1200" kern="1200" dirty="0" err="1">
                <a:solidFill>
                  <a:schemeClr val="tx1"/>
                </a:solidFill>
                <a:effectLst/>
                <a:latin typeface="+mn-lt"/>
                <a:ea typeface="+mn-ea"/>
                <a:cs typeface="+mn-cs"/>
              </a:rPr>
              <a:t>dependancies</a:t>
            </a:r>
            <a:r>
              <a:rPr lang="en-GB" sz="1200" kern="1200" dirty="0">
                <a:solidFill>
                  <a:schemeClr val="tx1"/>
                </a:solidFill>
                <a:effectLst/>
                <a:latin typeface="+mn-lt"/>
                <a:ea typeface="+mn-ea"/>
                <a:cs typeface="+mn-cs"/>
              </a:rPr>
              <a:t>, and docker ship it all out as one package.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With docker you test your application insider a container and ship it inside a container. This means the environment which you test is identical to the one which the app will run in production.</a:t>
            </a:r>
          </a:p>
          <a:p>
            <a:endParaRPr lang="en-US" dirty="0"/>
          </a:p>
        </p:txBody>
      </p:sp>
      <p:sp>
        <p:nvSpPr>
          <p:cNvPr id="4" name="Slide Number Placeholder 3"/>
          <p:cNvSpPr>
            <a:spLocks noGrp="1"/>
          </p:cNvSpPr>
          <p:nvPr>
            <p:ph type="sldNum" sz="quarter" idx="10"/>
          </p:nvPr>
        </p:nvSpPr>
        <p:spPr/>
        <p:txBody>
          <a:bodyPr/>
          <a:lstStyle/>
          <a:p>
            <a:fld id="{2EE80F96-E2C5-FE40-90A1-F48894BF8D55}" type="slidenum">
              <a:rPr lang="en-US" smtClean="0"/>
              <a:t>8</a:t>
            </a:fld>
            <a:endParaRPr lang="en-US"/>
          </a:p>
        </p:txBody>
      </p:sp>
    </p:spTree>
    <p:extLst>
      <p:ext uri="{BB962C8B-B14F-4D97-AF65-F5344CB8AC3E}">
        <p14:creationId xmlns:p14="http://schemas.microsoft.com/office/powerpoint/2010/main" val="3326454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check if docker is installed properly, run this command</a:t>
            </a:r>
          </a:p>
          <a:p>
            <a:endParaRPr lang="en-US" dirty="0"/>
          </a:p>
          <a:p>
            <a:r>
              <a:rPr lang="en-US" dirty="0"/>
              <a:t>Explain information displayed. </a:t>
            </a:r>
          </a:p>
        </p:txBody>
      </p:sp>
      <p:sp>
        <p:nvSpPr>
          <p:cNvPr id="4" name="Slide Number Placeholder 3"/>
          <p:cNvSpPr>
            <a:spLocks noGrp="1"/>
          </p:cNvSpPr>
          <p:nvPr>
            <p:ph type="sldNum" sz="quarter" idx="10"/>
          </p:nvPr>
        </p:nvSpPr>
        <p:spPr/>
        <p:txBody>
          <a:bodyPr/>
          <a:lstStyle/>
          <a:p>
            <a:fld id="{2EE80F96-E2C5-FE40-90A1-F48894BF8D55}" type="slidenum">
              <a:rPr lang="en-US" smtClean="0"/>
              <a:t>9</a:t>
            </a:fld>
            <a:endParaRPr lang="en-US"/>
          </a:p>
        </p:txBody>
      </p:sp>
    </p:spTree>
    <p:extLst>
      <p:ext uri="{BB962C8B-B14F-4D97-AF65-F5344CB8AC3E}">
        <p14:creationId xmlns:p14="http://schemas.microsoft.com/office/powerpoint/2010/main" val="2983383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B0D593F-FA24-954C-A61E-1B0D97526D16}" type="datetimeFigureOut">
              <a:rPr lang="en-US" smtClean="0"/>
              <a:t>3/16/19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1115410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0D593F-FA24-954C-A61E-1B0D97526D16}" type="datetimeFigureOut">
              <a:rPr lang="en-US" smtClean="0"/>
              <a:t>3/16/19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42848055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0D593F-FA24-954C-A61E-1B0D97526D16}" type="datetimeFigureOut">
              <a:rPr lang="en-US" smtClean="0"/>
              <a:t>3/16/19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24754031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0D593F-FA24-954C-A61E-1B0D97526D16}" type="datetimeFigureOut">
              <a:rPr lang="en-US" smtClean="0"/>
              <a:t>3/16/19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22314834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B0D593F-FA24-954C-A61E-1B0D97526D16}" type="datetimeFigureOut">
              <a:rPr lang="en-US" smtClean="0"/>
              <a:t>3/16/19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3511221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B0D593F-FA24-954C-A61E-1B0D97526D16}" type="datetimeFigureOut">
              <a:rPr lang="en-US" smtClean="0"/>
              <a:t>3/16/19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15738573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0D593F-FA24-954C-A61E-1B0D97526D16}" type="datetimeFigureOut">
              <a:rPr lang="en-US" smtClean="0"/>
              <a:t>3/16/19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2354071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B0D593F-FA24-954C-A61E-1B0D97526D16}" type="datetimeFigureOut">
              <a:rPr lang="en-US" smtClean="0"/>
              <a:t>3/16/19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3382458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0D593F-FA24-954C-A61E-1B0D97526D16}" type="datetimeFigureOut">
              <a:rPr lang="en-US" smtClean="0"/>
              <a:t>3/16/19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700146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B0D593F-FA24-954C-A61E-1B0D97526D16}" type="datetimeFigureOut">
              <a:rPr lang="en-US" smtClean="0"/>
              <a:t>3/16/19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3593355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B0D593F-FA24-954C-A61E-1B0D97526D16}" type="datetimeFigureOut">
              <a:rPr lang="en-US" smtClean="0"/>
              <a:t>3/16/19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7491C0-ECAA-B84F-951D-C4057C62DD60}" type="slidenum">
              <a:rPr lang="en-US" smtClean="0"/>
              <a:t>‹#›</a:t>
            </a:fld>
            <a:endParaRPr lang="en-US"/>
          </a:p>
        </p:txBody>
      </p:sp>
    </p:spTree>
    <p:extLst>
      <p:ext uri="{BB962C8B-B14F-4D97-AF65-F5344CB8AC3E}">
        <p14:creationId xmlns:p14="http://schemas.microsoft.com/office/powerpoint/2010/main" val="2265254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0D593F-FA24-954C-A61E-1B0D97526D16}" type="datetimeFigureOut">
              <a:rPr lang="en-US" smtClean="0"/>
              <a:t>3/16/19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7491C0-ECAA-B84F-951D-C4057C62DD60}" type="slidenum">
              <a:rPr lang="en-US" smtClean="0"/>
              <a:t>‹#›</a:t>
            </a:fld>
            <a:endParaRPr lang="en-US"/>
          </a:p>
        </p:txBody>
      </p:sp>
    </p:spTree>
    <p:extLst>
      <p:ext uri="{BB962C8B-B14F-4D97-AF65-F5344CB8AC3E}">
        <p14:creationId xmlns:p14="http://schemas.microsoft.com/office/powerpoint/2010/main" val="1228971025"/>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73360D1-9D5C-554E-8FA6-B00BB093F1C8}"/>
              </a:ext>
            </a:extLst>
          </p:cNvPr>
          <p:cNvPicPr>
            <a:picLocks noChangeAspect="1"/>
          </p:cNvPicPr>
          <p:nvPr/>
        </p:nvPicPr>
        <p:blipFill rotWithShape="1">
          <a:blip r:embed="rId3"/>
          <a:srcRect l="4734" t="23514" r="5419" b="22820"/>
          <a:stretch/>
        </p:blipFill>
        <p:spPr>
          <a:xfrm>
            <a:off x="3459694" y="1631955"/>
            <a:ext cx="5548404" cy="3314117"/>
          </a:xfrm>
          <a:prstGeom prst="rect">
            <a:avLst/>
          </a:prstGeom>
        </p:spPr>
      </p:pic>
    </p:spTree>
    <p:extLst>
      <p:ext uri="{BB962C8B-B14F-4D97-AF65-F5344CB8AC3E}">
        <p14:creationId xmlns:p14="http://schemas.microsoft.com/office/powerpoint/2010/main" val="4083980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5F1D7823-A612-FF49-A646-DDC8FAFAF6E3}"/>
              </a:ext>
            </a:extLst>
          </p:cNvPr>
          <p:cNvGrpSpPr/>
          <p:nvPr/>
        </p:nvGrpSpPr>
        <p:grpSpPr>
          <a:xfrm>
            <a:off x="1651819" y="1550337"/>
            <a:ext cx="7108723" cy="4092064"/>
            <a:chOff x="4350774" y="2765936"/>
            <a:chExt cx="7108723" cy="4092064"/>
          </a:xfrm>
        </p:grpSpPr>
        <p:pic>
          <p:nvPicPr>
            <p:cNvPr id="7" name="Picture 6">
              <a:extLst>
                <a:ext uri="{FF2B5EF4-FFF2-40B4-BE49-F238E27FC236}">
                  <a16:creationId xmlns:a16="http://schemas.microsoft.com/office/drawing/2014/main" id="{99810D7F-9CFC-D74B-8762-F212732B5F2E}"/>
                </a:ext>
              </a:extLst>
            </p:cNvPr>
            <p:cNvPicPr>
              <a:picLocks noChangeAspect="1"/>
            </p:cNvPicPr>
            <p:nvPr/>
          </p:nvPicPr>
          <p:blipFill>
            <a:blip r:embed="rId3"/>
            <a:stretch>
              <a:fillRect/>
            </a:stretch>
          </p:blipFill>
          <p:spPr>
            <a:xfrm>
              <a:off x="4806335" y="2936260"/>
              <a:ext cx="6502400" cy="3251200"/>
            </a:xfrm>
            <a:prstGeom prst="rect">
              <a:avLst/>
            </a:prstGeom>
          </p:spPr>
        </p:pic>
        <p:grpSp>
          <p:nvGrpSpPr>
            <p:cNvPr id="12" name="Group 11">
              <a:extLst>
                <a:ext uri="{FF2B5EF4-FFF2-40B4-BE49-F238E27FC236}">
                  <a16:creationId xmlns:a16="http://schemas.microsoft.com/office/drawing/2014/main" id="{F7884DBD-ADC7-234B-B849-26B305058DFD}"/>
                </a:ext>
              </a:extLst>
            </p:cNvPr>
            <p:cNvGrpSpPr/>
            <p:nvPr/>
          </p:nvGrpSpPr>
          <p:grpSpPr>
            <a:xfrm>
              <a:off x="4350774" y="2765936"/>
              <a:ext cx="7108723" cy="4092064"/>
              <a:chOff x="4350774" y="2765936"/>
              <a:chExt cx="7108723" cy="4092064"/>
            </a:xfrm>
          </p:grpSpPr>
          <p:sp>
            <p:nvSpPr>
              <p:cNvPr id="8" name="Rectangle 7">
                <a:extLst>
                  <a:ext uri="{FF2B5EF4-FFF2-40B4-BE49-F238E27FC236}">
                    <a16:creationId xmlns:a16="http://schemas.microsoft.com/office/drawing/2014/main" id="{FECCDB92-09B6-6148-9D63-59B4CA6045E9}"/>
                  </a:ext>
                </a:extLst>
              </p:cNvPr>
              <p:cNvSpPr/>
              <p:nvPr/>
            </p:nvSpPr>
            <p:spPr>
              <a:xfrm>
                <a:off x="4350774" y="2765936"/>
                <a:ext cx="7108723" cy="207153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380A709-4AF6-4E4F-8FED-6207B622BF68}"/>
                  </a:ext>
                </a:extLst>
              </p:cNvPr>
              <p:cNvSpPr/>
              <p:nvPr/>
            </p:nvSpPr>
            <p:spPr>
              <a:xfrm>
                <a:off x="9732297" y="4458674"/>
                <a:ext cx="1727200" cy="189911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AADEAF4-6837-FA47-8DD4-E239F18F4E40}"/>
                  </a:ext>
                </a:extLst>
              </p:cNvPr>
              <p:cNvSpPr/>
              <p:nvPr/>
            </p:nvSpPr>
            <p:spPr>
              <a:xfrm>
                <a:off x="4678515" y="4458674"/>
                <a:ext cx="2545737" cy="189911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45E5463-540C-1043-B430-FCB42AB9459D}"/>
                  </a:ext>
                </a:extLst>
              </p:cNvPr>
              <p:cNvSpPr/>
              <p:nvPr/>
            </p:nvSpPr>
            <p:spPr>
              <a:xfrm>
                <a:off x="7205406" y="5615861"/>
                <a:ext cx="2545737" cy="124213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pSp>
      </p:grpSp>
      <p:sp>
        <p:nvSpPr>
          <p:cNvPr id="2" name="TextBox 1">
            <a:extLst>
              <a:ext uri="{FF2B5EF4-FFF2-40B4-BE49-F238E27FC236}">
                <a16:creationId xmlns:a16="http://schemas.microsoft.com/office/drawing/2014/main" id="{73A01A1B-1C89-F94A-8B75-7E06943D64EE}"/>
              </a:ext>
            </a:extLst>
          </p:cNvPr>
          <p:cNvSpPr txBox="1"/>
          <p:nvPr/>
        </p:nvSpPr>
        <p:spPr>
          <a:xfrm>
            <a:off x="1133244" y="1839730"/>
            <a:ext cx="10265544" cy="1015663"/>
          </a:xfrm>
          <a:prstGeom prst="rect">
            <a:avLst/>
          </a:prstGeom>
          <a:noFill/>
        </p:spPr>
        <p:txBody>
          <a:bodyPr wrap="square" rtlCol="0">
            <a:spAutoFit/>
          </a:bodyPr>
          <a:lstStyle/>
          <a:p>
            <a:r>
              <a:rPr lang="en-US" sz="6000" b="1" dirty="0"/>
              <a:t>docker pull </a:t>
            </a:r>
            <a:r>
              <a:rPr lang="en-US" sz="6000" b="1" dirty="0" err="1"/>
              <a:t>jenkinsci</a:t>
            </a:r>
            <a:r>
              <a:rPr lang="en-US" sz="6000" b="1" dirty="0"/>
              <a:t>/</a:t>
            </a:r>
            <a:r>
              <a:rPr lang="en-US" sz="6000" b="1" dirty="0" err="1"/>
              <a:t>blueocean</a:t>
            </a:r>
            <a:endParaRPr lang="en-US" sz="6000" b="1" dirty="0"/>
          </a:p>
        </p:txBody>
      </p:sp>
    </p:spTree>
    <p:extLst>
      <p:ext uri="{BB962C8B-B14F-4D97-AF65-F5344CB8AC3E}">
        <p14:creationId xmlns:p14="http://schemas.microsoft.com/office/powerpoint/2010/main" val="2874825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85BC7B4-8C70-9348-9D0E-F90B18BB1A45}"/>
              </a:ext>
            </a:extLst>
          </p:cNvPr>
          <p:cNvPicPr>
            <a:picLocks noChangeAspect="1"/>
          </p:cNvPicPr>
          <p:nvPr/>
        </p:nvPicPr>
        <p:blipFill>
          <a:blip r:embed="rId3"/>
          <a:stretch>
            <a:fillRect/>
          </a:stretch>
        </p:blipFill>
        <p:spPr>
          <a:xfrm>
            <a:off x="2244212" y="1547792"/>
            <a:ext cx="7828936" cy="4410301"/>
          </a:xfrm>
          <a:prstGeom prst="rect">
            <a:avLst/>
          </a:prstGeom>
        </p:spPr>
      </p:pic>
      <p:sp>
        <p:nvSpPr>
          <p:cNvPr id="5" name="TextBox 4">
            <a:extLst>
              <a:ext uri="{FF2B5EF4-FFF2-40B4-BE49-F238E27FC236}">
                <a16:creationId xmlns:a16="http://schemas.microsoft.com/office/drawing/2014/main" id="{76D0B5BB-04A6-3545-94E4-506ACC14AAD7}"/>
              </a:ext>
            </a:extLst>
          </p:cNvPr>
          <p:cNvSpPr txBox="1"/>
          <p:nvPr/>
        </p:nvSpPr>
        <p:spPr>
          <a:xfrm>
            <a:off x="732504" y="268325"/>
            <a:ext cx="10491020" cy="1015663"/>
          </a:xfrm>
          <a:prstGeom prst="rect">
            <a:avLst/>
          </a:prstGeom>
          <a:noFill/>
        </p:spPr>
        <p:txBody>
          <a:bodyPr wrap="square" rtlCol="0">
            <a:spAutoFit/>
          </a:bodyPr>
          <a:lstStyle/>
          <a:p>
            <a:pPr algn="ctr"/>
            <a:r>
              <a:rPr lang="en-US" sz="6000" b="1" dirty="0"/>
              <a:t>First Pipeline</a:t>
            </a:r>
          </a:p>
        </p:txBody>
      </p:sp>
    </p:spTree>
    <p:extLst>
      <p:ext uri="{BB962C8B-B14F-4D97-AF65-F5344CB8AC3E}">
        <p14:creationId xmlns:p14="http://schemas.microsoft.com/office/powerpoint/2010/main" val="2667369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A4C0F3E-624D-1543-A01D-5BD076CF8331}"/>
              </a:ext>
            </a:extLst>
          </p:cNvPr>
          <p:cNvPicPr>
            <a:picLocks noChangeAspect="1"/>
          </p:cNvPicPr>
          <p:nvPr/>
        </p:nvPicPr>
        <p:blipFill>
          <a:blip r:embed="rId3"/>
          <a:stretch>
            <a:fillRect/>
          </a:stretch>
        </p:blipFill>
        <p:spPr>
          <a:xfrm>
            <a:off x="2353570" y="834190"/>
            <a:ext cx="7648362" cy="5085347"/>
          </a:xfrm>
          <a:prstGeom prst="rect">
            <a:avLst/>
          </a:prstGeom>
        </p:spPr>
      </p:pic>
    </p:spTree>
    <p:extLst>
      <p:ext uri="{BB962C8B-B14F-4D97-AF65-F5344CB8AC3E}">
        <p14:creationId xmlns:p14="http://schemas.microsoft.com/office/powerpoint/2010/main" val="36821678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4B0F7C3-5F4E-B448-8AF9-EEF43578C972}"/>
              </a:ext>
            </a:extLst>
          </p:cNvPr>
          <p:cNvSpPr txBox="1"/>
          <p:nvPr/>
        </p:nvSpPr>
        <p:spPr>
          <a:xfrm>
            <a:off x="732503" y="268325"/>
            <a:ext cx="11459497" cy="1015663"/>
          </a:xfrm>
          <a:prstGeom prst="rect">
            <a:avLst/>
          </a:prstGeom>
          <a:noFill/>
        </p:spPr>
        <p:txBody>
          <a:bodyPr wrap="square" rtlCol="0">
            <a:spAutoFit/>
          </a:bodyPr>
          <a:lstStyle/>
          <a:p>
            <a:r>
              <a:rPr lang="en-US" sz="6000" b="1" dirty="0"/>
              <a:t>Declarative Pipeline Syntax</a:t>
            </a:r>
          </a:p>
        </p:txBody>
      </p:sp>
      <p:sp>
        <p:nvSpPr>
          <p:cNvPr id="5" name="TextBox 4">
            <a:extLst>
              <a:ext uri="{FF2B5EF4-FFF2-40B4-BE49-F238E27FC236}">
                <a16:creationId xmlns:a16="http://schemas.microsoft.com/office/drawing/2014/main" id="{7566EDC8-461B-7241-91D2-0AD745B517F6}"/>
              </a:ext>
            </a:extLst>
          </p:cNvPr>
          <p:cNvSpPr txBox="1"/>
          <p:nvPr/>
        </p:nvSpPr>
        <p:spPr>
          <a:xfrm>
            <a:off x="835742" y="1911782"/>
            <a:ext cx="7005484" cy="1569660"/>
          </a:xfrm>
          <a:prstGeom prst="rect">
            <a:avLst/>
          </a:prstGeom>
          <a:noFill/>
        </p:spPr>
        <p:txBody>
          <a:bodyPr wrap="square" rtlCol="0">
            <a:spAutoFit/>
          </a:bodyPr>
          <a:lstStyle/>
          <a:p>
            <a:r>
              <a:rPr lang="en-US" sz="3200" dirty="0"/>
              <a:t>pipeline { </a:t>
            </a:r>
          </a:p>
          <a:p>
            <a:r>
              <a:rPr lang="en-US" sz="3200" dirty="0"/>
              <a:t>	agent any </a:t>
            </a:r>
          </a:p>
          <a:p>
            <a:r>
              <a:rPr lang="en-US" sz="3200" dirty="0"/>
              <a:t>	}</a:t>
            </a:r>
          </a:p>
        </p:txBody>
      </p:sp>
      <p:sp>
        <p:nvSpPr>
          <p:cNvPr id="7" name="TextBox 6">
            <a:extLst>
              <a:ext uri="{FF2B5EF4-FFF2-40B4-BE49-F238E27FC236}">
                <a16:creationId xmlns:a16="http://schemas.microsoft.com/office/drawing/2014/main" id="{2AA63E7D-E49E-794F-9FC4-D5FE0BC62DD2}"/>
              </a:ext>
            </a:extLst>
          </p:cNvPr>
          <p:cNvSpPr txBox="1"/>
          <p:nvPr/>
        </p:nvSpPr>
        <p:spPr>
          <a:xfrm>
            <a:off x="835741" y="1418077"/>
            <a:ext cx="9429135" cy="5262979"/>
          </a:xfrm>
          <a:prstGeom prst="rect">
            <a:avLst/>
          </a:prstGeom>
          <a:noFill/>
        </p:spPr>
        <p:txBody>
          <a:bodyPr wrap="square" rtlCol="0">
            <a:spAutoFit/>
          </a:bodyPr>
          <a:lstStyle/>
          <a:p>
            <a:r>
              <a:rPr lang="en-US" sz="3200" dirty="0"/>
              <a:t>pipeline { </a:t>
            </a:r>
          </a:p>
          <a:p>
            <a:r>
              <a:rPr lang="en-US" sz="3200" dirty="0"/>
              <a:t>	</a:t>
            </a:r>
            <a:r>
              <a:rPr lang="en-GB" sz="3200" dirty="0"/>
              <a:t>agent { </a:t>
            </a:r>
          </a:p>
          <a:p>
            <a:r>
              <a:rPr lang="en-GB" sz="3200" dirty="0"/>
              <a:t>		docker { </a:t>
            </a:r>
          </a:p>
          <a:p>
            <a:r>
              <a:rPr lang="en-GB" sz="3200" dirty="0"/>
              <a:t>		image </a:t>
            </a:r>
            <a:r>
              <a:rPr lang="en-GB" sz="3200" b="1" dirty="0">
                <a:solidFill>
                  <a:srgbClr val="01FF01"/>
                </a:solidFill>
              </a:rPr>
              <a:t>'</a:t>
            </a:r>
            <a:r>
              <a:rPr lang="en-GB" sz="3200" b="1" dirty="0" err="1">
                <a:solidFill>
                  <a:srgbClr val="01FF01"/>
                </a:solidFill>
              </a:rPr>
              <a:t>myregistry.com</a:t>
            </a:r>
            <a:r>
              <a:rPr lang="en-GB" sz="3200" b="1" dirty="0">
                <a:solidFill>
                  <a:srgbClr val="01FF01"/>
                </a:solidFill>
              </a:rPr>
              <a:t>/node</a:t>
            </a:r>
            <a:r>
              <a:rPr lang="en-GB" sz="3200" dirty="0">
                <a:solidFill>
                  <a:srgbClr val="771100"/>
                </a:solidFill>
              </a:rPr>
              <a:t>’</a:t>
            </a:r>
            <a:endParaRPr lang="en-GB" sz="3200" dirty="0"/>
          </a:p>
          <a:p>
            <a:r>
              <a:rPr lang="en-GB" sz="3200" dirty="0"/>
              <a:t>		label </a:t>
            </a:r>
            <a:r>
              <a:rPr lang="en-GB" sz="3200" dirty="0">
                <a:solidFill>
                  <a:srgbClr val="771100"/>
                </a:solidFill>
              </a:rPr>
              <a:t>'</a:t>
            </a:r>
            <a:r>
              <a:rPr lang="en-GB" sz="3200" b="1" dirty="0">
                <a:solidFill>
                  <a:srgbClr val="01FF01"/>
                </a:solidFill>
              </a:rPr>
              <a:t>my-defined-label</a:t>
            </a:r>
            <a:r>
              <a:rPr lang="en-GB" sz="3200" dirty="0">
                <a:solidFill>
                  <a:srgbClr val="771100"/>
                </a:solidFill>
              </a:rPr>
              <a:t>’</a:t>
            </a:r>
            <a:r>
              <a:rPr lang="en-GB" sz="3200" dirty="0"/>
              <a:t> </a:t>
            </a:r>
          </a:p>
          <a:p>
            <a:r>
              <a:rPr lang="en-GB" sz="3200" dirty="0"/>
              <a:t>		</a:t>
            </a:r>
            <a:r>
              <a:rPr lang="en-GB" sz="3200" dirty="0" err="1"/>
              <a:t>registryUrl</a:t>
            </a:r>
            <a:r>
              <a:rPr lang="en-GB" sz="3200" dirty="0"/>
              <a:t> </a:t>
            </a:r>
            <a:r>
              <a:rPr lang="en-GB" sz="3200" b="1" dirty="0">
                <a:solidFill>
                  <a:srgbClr val="01FF01"/>
                </a:solidFill>
              </a:rPr>
              <a:t>'https://</a:t>
            </a:r>
            <a:r>
              <a:rPr lang="en-GB" sz="3200" b="1" dirty="0" err="1">
                <a:solidFill>
                  <a:srgbClr val="01FF01"/>
                </a:solidFill>
              </a:rPr>
              <a:t>myregistry.com</a:t>
            </a:r>
            <a:r>
              <a:rPr lang="en-GB" sz="3200" b="1" dirty="0">
                <a:solidFill>
                  <a:srgbClr val="01FF01"/>
                </a:solidFill>
              </a:rPr>
              <a:t>/’ </a:t>
            </a:r>
            <a:r>
              <a:rPr lang="en-GB" sz="3200" dirty="0"/>
              <a:t>			} </a:t>
            </a:r>
          </a:p>
          <a:p>
            <a:r>
              <a:rPr lang="en-GB" sz="3200" dirty="0"/>
              <a:t>	}</a:t>
            </a:r>
          </a:p>
          <a:p>
            <a:r>
              <a:rPr lang="en-GB" sz="3200" dirty="0"/>
              <a:t>}</a:t>
            </a:r>
          </a:p>
          <a:p>
            <a:br>
              <a:rPr lang="en-GB" sz="2400" dirty="0"/>
            </a:br>
            <a:endParaRPr lang="en-US" sz="2400" dirty="0"/>
          </a:p>
        </p:txBody>
      </p:sp>
      <p:pic>
        <p:nvPicPr>
          <p:cNvPr id="8" name="Picture 7">
            <a:extLst>
              <a:ext uri="{FF2B5EF4-FFF2-40B4-BE49-F238E27FC236}">
                <a16:creationId xmlns:a16="http://schemas.microsoft.com/office/drawing/2014/main" id="{F8A5A6D7-6606-6A4C-A366-5955FE12DDF0}"/>
              </a:ext>
            </a:extLst>
          </p:cNvPr>
          <p:cNvPicPr>
            <a:picLocks noChangeAspect="1"/>
          </p:cNvPicPr>
          <p:nvPr/>
        </p:nvPicPr>
        <p:blipFill>
          <a:blip r:embed="rId3"/>
          <a:stretch>
            <a:fillRect/>
          </a:stretch>
        </p:blipFill>
        <p:spPr>
          <a:xfrm>
            <a:off x="8907106" y="1720447"/>
            <a:ext cx="2920675" cy="3521990"/>
          </a:xfrm>
          <a:prstGeom prst="rect">
            <a:avLst/>
          </a:prstGeom>
        </p:spPr>
      </p:pic>
    </p:spTree>
    <p:extLst>
      <p:ext uri="{BB962C8B-B14F-4D97-AF65-F5344CB8AC3E}">
        <p14:creationId xmlns:p14="http://schemas.microsoft.com/office/powerpoint/2010/main" val="2752985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566EDC8-461B-7241-91D2-0AD745B517F6}"/>
              </a:ext>
            </a:extLst>
          </p:cNvPr>
          <p:cNvSpPr txBox="1"/>
          <p:nvPr/>
        </p:nvSpPr>
        <p:spPr>
          <a:xfrm>
            <a:off x="737214" y="1486055"/>
            <a:ext cx="7005484" cy="4401205"/>
          </a:xfrm>
          <a:prstGeom prst="rect">
            <a:avLst/>
          </a:prstGeom>
          <a:noFill/>
        </p:spPr>
        <p:txBody>
          <a:bodyPr wrap="square" rtlCol="0">
            <a:spAutoFit/>
          </a:bodyPr>
          <a:lstStyle/>
          <a:p>
            <a:r>
              <a:rPr lang="en-US" sz="2800" dirty="0"/>
              <a:t>pipeline { </a:t>
            </a:r>
          </a:p>
          <a:p>
            <a:r>
              <a:rPr lang="en-US" sz="2800" dirty="0"/>
              <a:t>	agent any </a:t>
            </a:r>
          </a:p>
          <a:p>
            <a:r>
              <a:rPr lang="en-US" sz="2800" dirty="0"/>
              <a:t>	stages { </a:t>
            </a:r>
          </a:p>
          <a:p>
            <a:r>
              <a:rPr lang="en-US" sz="2800" dirty="0"/>
              <a:t>		stage('Example') { </a:t>
            </a:r>
          </a:p>
          <a:p>
            <a:r>
              <a:rPr lang="en-US" sz="2800" dirty="0"/>
              <a:t>			steps { </a:t>
            </a:r>
          </a:p>
          <a:p>
            <a:r>
              <a:rPr lang="en-US" sz="2800" dirty="0"/>
              <a:t>				echo 'Hello World’ </a:t>
            </a:r>
          </a:p>
          <a:p>
            <a:r>
              <a:rPr lang="en-US" sz="2800" dirty="0"/>
              <a:t>			} </a:t>
            </a:r>
          </a:p>
          <a:p>
            <a:r>
              <a:rPr lang="en-US" sz="2800" dirty="0"/>
              <a:t>		} </a:t>
            </a:r>
          </a:p>
          <a:p>
            <a:r>
              <a:rPr lang="en-US" sz="2800" dirty="0"/>
              <a:t>	} </a:t>
            </a:r>
          </a:p>
          <a:p>
            <a:r>
              <a:rPr lang="en-US" sz="2800" dirty="0"/>
              <a:t>}</a:t>
            </a:r>
            <a:endParaRPr lang="en-US" sz="2400" dirty="0"/>
          </a:p>
        </p:txBody>
      </p:sp>
      <p:pic>
        <p:nvPicPr>
          <p:cNvPr id="6" name="Picture 5">
            <a:extLst>
              <a:ext uri="{FF2B5EF4-FFF2-40B4-BE49-F238E27FC236}">
                <a16:creationId xmlns:a16="http://schemas.microsoft.com/office/drawing/2014/main" id="{9DDF77BB-8B87-AA47-9B40-57297603DF3F}"/>
              </a:ext>
            </a:extLst>
          </p:cNvPr>
          <p:cNvPicPr>
            <a:picLocks noChangeAspect="1"/>
          </p:cNvPicPr>
          <p:nvPr/>
        </p:nvPicPr>
        <p:blipFill>
          <a:blip r:embed="rId3"/>
          <a:stretch>
            <a:fillRect/>
          </a:stretch>
        </p:blipFill>
        <p:spPr>
          <a:xfrm>
            <a:off x="7359240" y="1899010"/>
            <a:ext cx="4660900" cy="3175000"/>
          </a:xfrm>
          <a:prstGeom prst="rect">
            <a:avLst/>
          </a:prstGeom>
        </p:spPr>
      </p:pic>
    </p:spTree>
    <p:extLst>
      <p:ext uri="{BB962C8B-B14F-4D97-AF65-F5344CB8AC3E}">
        <p14:creationId xmlns:p14="http://schemas.microsoft.com/office/powerpoint/2010/main" val="31496581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DDF77BB-8B87-AA47-9B40-57297603DF3F}"/>
              </a:ext>
            </a:extLst>
          </p:cNvPr>
          <p:cNvPicPr>
            <a:picLocks noChangeAspect="1"/>
          </p:cNvPicPr>
          <p:nvPr/>
        </p:nvPicPr>
        <p:blipFill>
          <a:blip r:embed="rId3"/>
          <a:stretch>
            <a:fillRect/>
          </a:stretch>
        </p:blipFill>
        <p:spPr>
          <a:xfrm>
            <a:off x="7359240" y="1899010"/>
            <a:ext cx="4660900" cy="3175000"/>
          </a:xfrm>
          <a:prstGeom prst="rect">
            <a:avLst/>
          </a:prstGeom>
        </p:spPr>
      </p:pic>
      <p:sp>
        <p:nvSpPr>
          <p:cNvPr id="7" name="TextBox 6">
            <a:extLst>
              <a:ext uri="{FF2B5EF4-FFF2-40B4-BE49-F238E27FC236}">
                <a16:creationId xmlns:a16="http://schemas.microsoft.com/office/drawing/2014/main" id="{CD4AD5AB-E0B6-324C-94B0-9D3C4536689B}"/>
              </a:ext>
            </a:extLst>
          </p:cNvPr>
          <p:cNvSpPr txBox="1"/>
          <p:nvPr/>
        </p:nvSpPr>
        <p:spPr>
          <a:xfrm>
            <a:off x="598397" y="302359"/>
            <a:ext cx="10695245" cy="6555641"/>
          </a:xfrm>
          <a:prstGeom prst="rect">
            <a:avLst/>
          </a:prstGeom>
          <a:noFill/>
        </p:spPr>
        <p:txBody>
          <a:bodyPr wrap="square" rtlCol="0">
            <a:spAutoFit/>
          </a:bodyPr>
          <a:lstStyle/>
          <a:p>
            <a:r>
              <a:rPr lang="en-GB" sz="2800" dirty="0"/>
              <a:t>stages { </a:t>
            </a:r>
          </a:p>
          <a:p>
            <a:r>
              <a:rPr lang="en-GB" sz="2800" dirty="0"/>
              <a:t>	stage('Parallel Stage’) { </a:t>
            </a:r>
          </a:p>
          <a:p>
            <a:r>
              <a:rPr lang="en-GB" sz="2800" dirty="0"/>
              <a:t>	parallel { </a:t>
            </a:r>
          </a:p>
          <a:p>
            <a:r>
              <a:rPr lang="en-GB" sz="2800" dirty="0"/>
              <a:t>		stage('Branch A') { </a:t>
            </a:r>
          </a:p>
          <a:p>
            <a:r>
              <a:rPr lang="en-GB" sz="2800" dirty="0"/>
              <a:t>			steps { </a:t>
            </a:r>
          </a:p>
          <a:p>
            <a:r>
              <a:rPr lang="en-GB" sz="2800" dirty="0"/>
              <a:t>				echo "On Branch A" </a:t>
            </a:r>
          </a:p>
          <a:p>
            <a:r>
              <a:rPr lang="en-GB" sz="2800" dirty="0"/>
              <a:t>			} </a:t>
            </a:r>
          </a:p>
          <a:p>
            <a:r>
              <a:rPr lang="en-GB" sz="2800" dirty="0"/>
              <a:t>		} </a:t>
            </a:r>
          </a:p>
          <a:p>
            <a:r>
              <a:rPr lang="en-GB" sz="2800" dirty="0"/>
              <a:t>		stage('Branch B') { </a:t>
            </a:r>
          </a:p>
          <a:p>
            <a:r>
              <a:rPr lang="en-GB" sz="2800" dirty="0"/>
              <a:t>			steps { </a:t>
            </a:r>
          </a:p>
          <a:p>
            <a:r>
              <a:rPr lang="en-GB" sz="2800" dirty="0"/>
              <a:t>				echo "On Branch B" </a:t>
            </a:r>
          </a:p>
          <a:p>
            <a:r>
              <a:rPr lang="en-GB" sz="2800" dirty="0"/>
              <a:t>			} </a:t>
            </a:r>
          </a:p>
          <a:p>
            <a:r>
              <a:rPr lang="en-GB" sz="2800" dirty="0"/>
              <a:t>		}</a:t>
            </a:r>
          </a:p>
          <a:p>
            <a:r>
              <a:rPr lang="en-GB" sz="2800" dirty="0"/>
              <a:t>	}</a:t>
            </a:r>
          </a:p>
          <a:p>
            <a:r>
              <a:rPr lang="en-GB" sz="2800" dirty="0"/>
              <a:t>}</a:t>
            </a:r>
            <a:endParaRPr lang="en-US" sz="2800" dirty="0"/>
          </a:p>
        </p:txBody>
      </p:sp>
    </p:spTree>
    <p:extLst>
      <p:ext uri="{BB962C8B-B14F-4D97-AF65-F5344CB8AC3E}">
        <p14:creationId xmlns:p14="http://schemas.microsoft.com/office/powerpoint/2010/main" val="2248466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9BC3EB8-3ABF-E44F-B23B-E90A2577722B}"/>
              </a:ext>
            </a:extLst>
          </p:cNvPr>
          <p:cNvSpPr txBox="1"/>
          <p:nvPr/>
        </p:nvSpPr>
        <p:spPr>
          <a:xfrm>
            <a:off x="1120210" y="1868539"/>
            <a:ext cx="7005484" cy="3539430"/>
          </a:xfrm>
          <a:prstGeom prst="rect">
            <a:avLst/>
          </a:prstGeom>
          <a:noFill/>
        </p:spPr>
        <p:txBody>
          <a:bodyPr wrap="square" rtlCol="0">
            <a:spAutoFit/>
          </a:bodyPr>
          <a:lstStyle/>
          <a:p>
            <a:r>
              <a:rPr lang="en-US" sz="2800" dirty="0"/>
              <a:t>stage(Deploy') { </a:t>
            </a:r>
          </a:p>
          <a:p>
            <a:r>
              <a:rPr lang="en-US" sz="2800" dirty="0"/>
              <a:t>	when { </a:t>
            </a:r>
          </a:p>
          <a:p>
            <a:r>
              <a:rPr lang="en-US" sz="2800" dirty="0"/>
              <a:t>		branch 'production’ </a:t>
            </a:r>
          </a:p>
          <a:p>
            <a:r>
              <a:rPr lang="en-US" sz="2800" dirty="0"/>
              <a:t>	} </a:t>
            </a:r>
          </a:p>
          <a:p>
            <a:r>
              <a:rPr lang="en-US" sz="2800" dirty="0"/>
              <a:t>	steps { </a:t>
            </a:r>
          </a:p>
          <a:p>
            <a:r>
              <a:rPr lang="en-US" sz="2800" dirty="0"/>
              <a:t>		echo 'Deploying’ </a:t>
            </a:r>
          </a:p>
          <a:p>
            <a:r>
              <a:rPr lang="en-US" sz="2800" dirty="0"/>
              <a:t>	} </a:t>
            </a:r>
          </a:p>
          <a:p>
            <a:r>
              <a:rPr lang="en-US" sz="2800" dirty="0"/>
              <a:t>} </a:t>
            </a:r>
          </a:p>
        </p:txBody>
      </p:sp>
      <p:pic>
        <p:nvPicPr>
          <p:cNvPr id="3" name="Picture 2">
            <a:extLst>
              <a:ext uri="{FF2B5EF4-FFF2-40B4-BE49-F238E27FC236}">
                <a16:creationId xmlns:a16="http://schemas.microsoft.com/office/drawing/2014/main" id="{3CB858AF-A080-9D45-BB4C-8194CBE90798}"/>
              </a:ext>
            </a:extLst>
          </p:cNvPr>
          <p:cNvPicPr>
            <a:picLocks noChangeAspect="1"/>
          </p:cNvPicPr>
          <p:nvPr/>
        </p:nvPicPr>
        <p:blipFill>
          <a:blip r:embed="rId3"/>
          <a:stretch>
            <a:fillRect/>
          </a:stretch>
        </p:blipFill>
        <p:spPr>
          <a:xfrm>
            <a:off x="6455288" y="1868539"/>
            <a:ext cx="4767300" cy="3623148"/>
          </a:xfrm>
          <a:prstGeom prst="rect">
            <a:avLst/>
          </a:prstGeom>
        </p:spPr>
      </p:pic>
    </p:spTree>
    <p:extLst>
      <p:ext uri="{BB962C8B-B14F-4D97-AF65-F5344CB8AC3E}">
        <p14:creationId xmlns:p14="http://schemas.microsoft.com/office/powerpoint/2010/main" val="39411777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4B0F7C3-5F4E-B448-8AF9-EEF43578C972}"/>
              </a:ext>
            </a:extLst>
          </p:cNvPr>
          <p:cNvSpPr txBox="1"/>
          <p:nvPr/>
        </p:nvSpPr>
        <p:spPr>
          <a:xfrm>
            <a:off x="1120209" y="165086"/>
            <a:ext cx="5310087" cy="1015663"/>
          </a:xfrm>
          <a:prstGeom prst="rect">
            <a:avLst/>
          </a:prstGeom>
          <a:noFill/>
        </p:spPr>
        <p:txBody>
          <a:bodyPr wrap="square" rtlCol="0">
            <a:spAutoFit/>
          </a:bodyPr>
          <a:lstStyle/>
          <a:p>
            <a:r>
              <a:rPr lang="en-US" sz="6000" b="1" dirty="0"/>
              <a:t>Input / Pause</a:t>
            </a:r>
          </a:p>
        </p:txBody>
      </p:sp>
      <p:sp>
        <p:nvSpPr>
          <p:cNvPr id="6" name="TextBox 5">
            <a:extLst>
              <a:ext uri="{FF2B5EF4-FFF2-40B4-BE49-F238E27FC236}">
                <a16:creationId xmlns:a16="http://schemas.microsoft.com/office/drawing/2014/main" id="{89BC3EB8-3ABF-E44F-B23B-E90A2577722B}"/>
              </a:ext>
            </a:extLst>
          </p:cNvPr>
          <p:cNvSpPr txBox="1"/>
          <p:nvPr/>
        </p:nvSpPr>
        <p:spPr>
          <a:xfrm>
            <a:off x="1120209" y="1180749"/>
            <a:ext cx="9808345" cy="5693866"/>
          </a:xfrm>
          <a:prstGeom prst="rect">
            <a:avLst/>
          </a:prstGeom>
          <a:noFill/>
        </p:spPr>
        <p:txBody>
          <a:bodyPr wrap="square" rtlCol="0">
            <a:spAutoFit/>
          </a:bodyPr>
          <a:lstStyle/>
          <a:p>
            <a:r>
              <a:rPr lang="en-GB" sz="2600" dirty="0"/>
              <a:t>stages { </a:t>
            </a:r>
          </a:p>
          <a:p>
            <a:r>
              <a:rPr lang="en-GB" sz="2600" dirty="0"/>
              <a:t>	stage('Example') { </a:t>
            </a:r>
          </a:p>
          <a:p>
            <a:r>
              <a:rPr lang="en-GB" sz="2600" dirty="0"/>
              <a:t>		input { </a:t>
            </a:r>
          </a:p>
          <a:p>
            <a:r>
              <a:rPr lang="en-GB" sz="2600" dirty="0"/>
              <a:t>			message "</a:t>
            </a:r>
            <a:r>
              <a:rPr lang="en-GB" sz="2600" b="1" dirty="0">
                <a:solidFill>
                  <a:srgbClr val="01FF01"/>
                </a:solidFill>
              </a:rPr>
              <a:t>Should we continue?</a:t>
            </a:r>
            <a:r>
              <a:rPr lang="en-GB" sz="2600" dirty="0"/>
              <a:t>" </a:t>
            </a:r>
          </a:p>
          <a:p>
            <a:r>
              <a:rPr lang="en-GB" sz="2600" dirty="0"/>
              <a:t>			ok "</a:t>
            </a:r>
            <a:r>
              <a:rPr lang="en-GB" sz="2600" b="1" dirty="0">
                <a:solidFill>
                  <a:srgbClr val="01FF01"/>
                </a:solidFill>
              </a:rPr>
              <a:t>Yes, we should.</a:t>
            </a:r>
            <a:r>
              <a:rPr lang="en-GB" sz="2600" dirty="0"/>
              <a:t>" </a:t>
            </a:r>
          </a:p>
          <a:p>
            <a:r>
              <a:rPr lang="en-GB" sz="2600" dirty="0"/>
              <a:t>			submitter ”</a:t>
            </a:r>
            <a:r>
              <a:rPr lang="en-GB" sz="2600" b="1" dirty="0" err="1">
                <a:solidFill>
                  <a:srgbClr val="01FF01"/>
                </a:solidFill>
              </a:rPr>
              <a:t>john,smith</a:t>
            </a:r>
            <a:r>
              <a:rPr lang="en-GB" sz="2600" dirty="0"/>
              <a:t>" </a:t>
            </a:r>
          </a:p>
          <a:p>
            <a:r>
              <a:rPr lang="en-GB" sz="2600" dirty="0"/>
              <a:t>			parameters { </a:t>
            </a:r>
          </a:p>
          <a:p>
            <a:r>
              <a:rPr lang="en-GB" sz="2600" dirty="0"/>
              <a:t>			string(name: </a:t>
            </a:r>
            <a:r>
              <a:rPr lang="en-GB" sz="2600" b="1" dirty="0">
                <a:solidFill>
                  <a:srgbClr val="08F030"/>
                </a:solidFill>
              </a:rPr>
              <a:t>'PERSON</a:t>
            </a:r>
            <a:r>
              <a:rPr lang="en-GB" sz="2600" dirty="0"/>
              <a:t>', </a:t>
            </a:r>
            <a:r>
              <a:rPr lang="en-GB" sz="2600" dirty="0" err="1"/>
              <a:t>defaultValue</a:t>
            </a:r>
            <a:r>
              <a:rPr lang="en-GB" sz="2600" dirty="0"/>
              <a:t>: </a:t>
            </a:r>
            <a:r>
              <a:rPr lang="en-GB" sz="2600" b="1" dirty="0">
                <a:solidFill>
                  <a:srgbClr val="08F030"/>
                </a:solidFill>
              </a:rPr>
              <a:t>'Mr Jenkins</a:t>
            </a:r>
            <a:r>
              <a:rPr lang="en-GB" sz="2600" dirty="0"/>
              <a:t>’, </a:t>
            </a:r>
          </a:p>
          <a:p>
            <a:r>
              <a:rPr lang="en-GB" sz="2600" dirty="0"/>
              <a:t>			           description: </a:t>
            </a:r>
            <a:r>
              <a:rPr lang="en-GB" sz="2600" b="1" dirty="0">
                <a:solidFill>
                  <a:srgbClr val="08F030"/>
                </a:solidFill>
              </a:rPr>
              <a:t>'Who should I say hello to?’</a:t>
            </a:r>
            <a:r>
              <a:rPr lang="en-GB" sz="2600" b="1" dirty="0"/>
              <a:t>) </a:t>
            </a:r>
          </a:p>
          <a:p>
            <a:r>
              <a:rPr lang="en-GB" sz="2600" dirty="0"/>
              <a:t>		}</a:t>
            </a:r>
          </a:p>
          <a:p>
            <a:r>
              <a:rPr lang="en-GB" sz="2600" dirty="0"/>
              <a:t>	 } </a:t>
            </a:r>
          </a:p>
          <a:p>
            <a:r>
              <a:rPr lang="en-GB" sz="2600" dirty="0"/>
              <a:t>	steps { </a:t>
            </a:r>
          </a:p>
          <a:p>
            <a:r>
              <a:rPr lang="en-GB" sz="2600" dirty="0"/>
              <a:t>		echo "Hello, </a:t>
            </a:r>
            <a:r>
              <a:rPr lang="en-GB" sz="2600" b="1" dirty="0">
                <a:solidFill>
                  <a:srgbClr val="01FF01"/>
                </a:solidFill>
              </a:rPr>
              <a:t>${PERSON}</a:t>
            </a:r>
            <a:r>
              <a:rPr lang="en-GB" sz="2600" dirty="0"/>
              <a:t>, nice to meet you." } </a:t>
            </a:r>
          </a:p>
          <a:p>
            <a:r>
              <a:rPr lang="en-GB" sz="2600" dirty="0"/>
              <a:t>} }</a:t>
            </a:r>
            <a:endParaRPr lang="en-US" sz="2600" dirty="0"/>
          </a:p>
        </p:txBody>
      </p:sp>
    </p:spTree>
    <p:extLst>
      <p:ext uri="{BB962C8B-B14F-4D97-AF65-F5344CB8AC3E}">
        <p14:creationId xmlns:p14="http://schemas.microsoft.com/office/powerpoint/2010/main" val="671671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4B0F7C3-5F4E-B448-8AF9-EEF43578C972}"/>
              </a:ext>
            </a:extLst>
          </p:cNvPr>
          <p:cNvSpPr txBox="1"/>
          <p:nvPr/>
        </p:nvSpPr>
        <p:spPr>
          <a:xfrm>
            <a:off x="1120209" y="165086"/>
            <a:ext cx="5310087" cy="1015663"/>
          </a:xfrm>
          <a:prstGeom prst="rect">
            <a:avLst/>
          </a:prstGeom>
          <a:noFill/>
        </p:spPr>
        <p:txBody>
          <a:bodyPr wrap="square" rtlCol="0">
            <a:spAutoFit/>
          </a:bodyPr>
          <a:lstStyle/>
          <a:p>
            <a:r>
              <a:rPr lang="en-US" sz="6000" b="1" dirty="0"/>
              <a:t>Parameter</a:t>
            </a:r>
          </a:p>
        </p:txBody>
      </p:sp>
      <p:sp>
        <p:nvSpPr>
          <p:cNvPr id="5" name="TextBox 4">
            <a:extLst>
              <a:ext uri="{FF2B5EF4-FFF2-40B4-BE49-F238E27FC236}">
                <a16:creationId xmlns:a16="http://schemas.microsoft.com/office/drawing/2014/main" id="{DF5D5673-6B44-704B-A27D-D4701319FC7D}"/>
              </a:ext>
            </a:extLst>
          </p:cNvPr>
          <p:cNvSpPr txBox="1"/>
          <p:nvPr/>
        </p:nvSpPr>
        <p:spPr>
          <a:xfrm>
            <a:off x="192505" y="1280877"/>
            <a:ext cx="10138611" cy="5570756"/>
          </a:xfrm>
          <a:prstGeom prst="rect">
            <a:avLst/>
          </a:prstGeom>
          <a:noFill/>
        </p:spPr>
        <p:txBody>
          <a:bodyPr wrap="square" rtlCol="0">
            <a:spAutoFit/>
          </a:bodyPr>
          <a:lstStyle/>
          <a:p>
            <a:r>
              <a:rPr lang="en-GB" sz="2800" dirty="0"/>
              <a:t>	parameters {</a:t>
            </a:r>
          </a:p>
          <a:p>
            <a:r>
              <a:rPr lang="en-GB" sz="2800" dirty="0"/>
              <a:t> 		password(name: </a:t>
            </a:r>
            <a:r>
              <a:rPr lang="en-GB" sz="2800" b="1" dirty="0">
                <a:solidFill>
                  <a:srgbClr val="01FB0D"/>
                </a:solidFill>
              </a:rPr>
              <a:t>'PASSWORD</a:t>
            </a:r>
            <a:r>
              <a:rPr lang="en-GB" sz="2800" dirty="0"/>
              <a:t>', </a:t>
            </a:r>
            <a:r>
              <a:rPr lang="en-GB" sz="2800" dirty="0" err="1"/>
              <a:t>defaultValue</a:t>
            </a:r>
            <a:r>
              <a:rPr lang="en-GB" sz="2800" dirty="0"/>
              <a:t>: </a:t>
            </a:r>
            <a:r>
              <a:rPr lang="en-GB" sz="2800" b="1" dirty="0">
                <a:solidFill>
                  <a:srgbClr val="01FB0D"/>
                </a:solidFill>
              </a:rPr>
              <a:t>'SECRET’</a:t>
            </a:r>
            <a:r>
              <a:rPr lang="en-GB" sz="2800" dirty="0"/>
              <a:t>, 				      description: 'Enter a password’)</a:t>
            </a:r>
          </a:p>
          <a:p>
            <a:r>
              <a:rPr lang="en-GB" sz="2800" dirty="0"/>
              <a:t>	}</a:t>
            </a:r>
          </a:p>
          <a:p>
            <a:r>
              <a:rPr lang="en-GB" sz="2800" dirty="0"/>
              <a:t>	</a:t>
            </a:r>
            <a:r>
              <a:rPr lang="en-US" sz="2800" dirty="0"/>
              <a:t>stages { </a:t>
            </a:r>
          </a:p>
          <a:p>
            <a:r>
              <a:rPr lang="en-US" sz="2800" dirty="0"/>
              <a:t>		stage('Example') { </a:t>
            </a:r>
          </a:p>
          <a:p>
            <a:r>
              <a:rPr lang="en-US" sz="2800" dirty="0"/>
              <a:t>			steps { </a:t>
            </a:r>
          </a:p>
          <a:p>
            <a:r>
              <a:rPr lang="en-GB" sz="2800" dirty="0"/>
              <a:t>				echo "Password: </a:t>
            </a:r>
            <a:r>
              <a:rPr lang="en-GB" sz="2800" b="1" dirty="0">
                <a:solidFill>
                  <a:srgbClr val="01FB0D"/>
                </a:solidFill>
              </a:rPr>
              <a:t>${</a:t>
            </a:r>
            <a:r>
              <a:rPr lang="en-GB" sz="2800" b="1" dirty="0" err="1">
                <a:solidFill>
                  <a:srgbClr val="01FB0D"/>
                </a:solidFill>
              </a:rPr>
              <a:t>params.PASSWORD</a:t>
            </a:r>
            <a:r>
              <a:rPr lang="en-GB" sz="2800" b="1" dirty="0">
                <a:solidFill>
                  <a:srgbClr val="01FB0D"/>
                </a:solidFill>
              </a:rPr>
              <a:t>}</a:t>
            </a:r>
            <a:r>
              <a:rPr lang="en-GB" sz="2800" b="1" dirty="0">
                <a:solidFill>
                  <a:schemeClr val="bg1"/>
                </a:solidFill>
              </a:rPr>
              <a:t>”</a:t>
            </a:r>
          </a:p>
          <a:p>
            <a:r>
              <a:rPr lang="en-GB" sz="2800" dirty="0"/>
              <a:t>			}</a:t>
            </a:r>
          </a:p>
          <a:p>
            <a:r>
              <a:rPr lang="en-GB" sz="2800" dirty="0"/>
              <a:t>		}</a:t>
            </a:r>
          </a:p>
          <a:p>
            <a:r>
              <a:rPr lang="en-GB" sz="2800" dirty="0"/>
              <a:t>	}</a:t>
            </a:r>
          </a:p>
          <a:p>
            <a:br>
              <a:rPr lang="en-GB" sz="2400" dirty="0"/>
            </a:br>
            <a:endParaRPr lang="en-US" sz="2400" dirty="0"/>
          </a:p>
        </p:txBody>
      </p:sp>
    </p:spTree>
    <p:extLst>
      <p:ext uri="{BB962C8B-B14F-4D97-AF65-F5344CB8AC3E}">
        <p14:creationId xmlns:p14="http://schemas.microsoft.com/office/powerpoint/2010/main" val="217089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5">
            <a:extLst>
              <a:ext uri="{FF2B5EF4-FFF2-40B4-BE49-F238E27FC236}">
                <a16:creationId xmlns:a16="http://schemas.microsoft.com/office/drawing/2014/main" id="{BCB566C6-93EC-F74F-84E8-D930AF2B3D24}"/>
              </a:ext>
            </a:extLst>
          </p:cNvPr>
          <p:cNvPicPr>
            <a:picLocks noChangeAspect="1"/>
          </p:cNvPicPr>
          <p:nvPr/>
        </p:nvPicPr>
        <p:blipFill>
          <a:blip r:embed="rId3"/>
          <a:stretch>
            <a:fillRect/>
          </a:stretch>
        </p:blipFill>
        <p:spPr>
          <a:xfrm>
            <a:off x="1808645" y="782886"/>
            <a:ext cx="8714976" cy="5390707"/>
          </a:xfrm>
          <a:prstGeom prst="rect">
            <a:avLst/>
          </a:prstGeom>
        </p:spPr>
      </p:pic>
    </p:spTree>
    <p:extLst>
      <p:ext uri="{BB962C8B-B14F-4D97-AF65-F5344CB8AC3E}">
        <p14:creationId xmlns:p14="http://schemas.microsoft.com/office/powerpoint/2010/main" val="3090269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4BF1D9D5-B181-4D47-A314-9FCA80C41182}"/>
              </a:ext>
            </a:extLst>
          </p:cNvPr>
          <p:cNvPicPr>
            <a:picLocks noGrp="1" noChangeAspect="1"/>
          </p:cNvPicPr>
          <p:nvPr>
            <p:ph idx="1"/>
          </p:nvPr>
        </p:nvPicPr>
        <p:blipFill rotWithShape="1">
          <a:blip r:embed="rId3"/>
          <a:srcRect l="11633" r="16876"/>
          <a:stretch/>
        </p:blipFill>
        <p:spPr>
          <a:xfrm>
            <a:off x="3066821" y="1196437"/>
            <a:ext cx="5780530" cy="4393202"/>
          </a:xfrm>
        </p:spPr>
      </p:pic>
    </p:spTree>
    <p:extLst>
      <p:ext uri="{BB962C8B-B14F-4D97-AF65-F5344CB8AC3E}">
        <p14:creationId xmlns:p14="http://schemas.microsoft.com/office/powerpoint/2010/main" val="8910377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878219-DE49-8748-9A2A-E729ECDD2E47}"/>
              </a:ext>
            </a:extLst>
          </p:cNvPr>
          <p:cNvPicPr>
            <a:picLocks noChangeAspect="1"/>
          </p:cNvPicPr>
          <p:nvPr/>
        </p:nvPicPr>
        <p:blipFill>
          <a:blip r:embed="rId3"/>
          <a:stretch>
            <a:fillRect/>
          </a:stretch>
        </p:blipFill>
        <p:spPr>
          <a:xfrm>
            <a:off x="1808646" y="782886"/>
            <a:ext cx="8714976" cy="5390707"/>
          </a:xfrm>
          <a:prstGeom prst="rect">
            <a:avLst/>
          </a:prstGeom>
        </p:spPr>
      </p:pic>
    </p:spTree>
    <p:extLst>
      <p:ext uri="{BB962C8B-B14F-4D97-AF65-F5344CB8AC3E}">
        <p14:creationId xmlns:p14="http://schemas.microsoft.com/office/powerpoint/2010/main" val="34497057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42F872-35AB-6042-9D43-00F14047CB08}"/>
              </a:ext>
            </a:extLst>
          </p:cNvPr>
          <p:cNvPicPr>
            <a:picLocks noChangeAspect="1"/>
          </p:cNvPicPr>
          <p:nvPr/>
        </p:nvPicPr>
        <p:blipFill>
          <a:blip r:embed="rId3"/>
          <a:stretch>
            <a:fillRect/>
          </a:stretch>
        </p:blipFill>
        <p:spPr>
          <a:xfrm>
            <a:off x="1808646" y="782885"/>
            <a:ext cx="8714976" cy="5390707"/>
          </a:xfrm>
          <a:prstGeom prst="rect">
            <a:avLst/>
          </a:prstGeom>
        </p:spPr>
      </p:pic>
    </p:spTree>
    <p:extLst>
      <p:ext uri="{BB962C8B-B14F-4D97-AF65-F5344CB8AC3E}">
        <p14:creationId xmlns:p14="http://schemas.microsoft.com/office/powerpoint/2010/main" val="38086366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29CA42A-4753-9449-B05B-F1DF73E6329D}"/>
              </a:ext>
            </a:extLst>
          </p:cNvPr>
          <p:cNvPicPr>
            <a:picLocks noChangeAspect="1"/>
          </p:cNvPicPr>
          <p:nvPr/>
        </p:nvPicPr>
        <p:blipFill>
          <a:blip r:embed="rId3"/>
          <a:stretch>
            <a:fillRect/>
          </a:stretch>
        </p:blipFill>
        <p:spPr>
          <a:xfrm>
            <a:off x="1808646" y="782884"/>
            <a:ext cx="8714976" cy="5390707"/>
          </a:xfrm>
          <a:prstGeom prst="rect">
            <a:avLst/>
          </a:prstGeom>
        </p:spPr>
      </p:pic>
    </p:spTree>
    <p:extLst>
      <p:ext uri="{BB962C8B-B14F-4D97-AF65-F5344CB8AC3E}">
        <p14:creationId xmlns:p14="http://schemas.microsoft.com/office/powerpoint/2010/main" val="3611110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016E24CB-17E6-524E-9BA6-847F57529F3B}"/>
              </a:ext>
            </a:extLst>
          </p:cNvPr>
          <p:cNvPicPr>
            <a:picLocks noGrp="1" noChangeAspect="1"/>
          </p:cNvPicPr>
          <p:nvPr>
            <p:ph idx="1"/>
          </p:nvPr>
        </p:nvPicPr>
        <p:blipFill>
          <a:blip r:embed="rId3"/>
          <a:stretch>
            <a:fillRect/>
          </a:stretch>
        </p:blipFill>
        <p:spPr>
          <a:xfrm>
            <a:off x="4179938" y="1841562"/>
            <a:ext cx="2197242" cy="2649615"/>
          </a:xfrm>
        </p:spPr>
      </p:pic>
      <p:pic>
        <p:nvPicPr>
          <p:cNvPr id="8" name="Picture 7">
            <a:extLst>
              <a:ext uri="{FF2B5EF4-FFF2-40B4-BE49-F238E27FC236}">
                <a16:creationId xmlns:a16="http://schemas.microsoft.com/office/drawing/2014/main" id="{B4C302BD-E827-9747-ADBD-07421532CFB9}"/>
              </a:ext>
            </a:extLst>
          </p:cNvPr>
          <p:cNvPicPr>
            <a:picLocks noChangeAspect="1"/>
          </p:cNvPicPr>
          <p:nvPr/>
        </p:nvPicPr>
        <p:blipFill>
          <a:blip r:embed="rId4"/>
          <a:stretch>
            <a:fillRect/>
          </a:stretch>
        </p:blipFill>
        <p:spPr>
          <a:xfrm>
            <a:off x="2882693" y="1199712"/>
            <a:ext cx="5966339" cy="4507901"/>
          </a:xfrm>
          <a:prstGeom prst="rect">
            <a:avLst/>
          </a:prstGeom>
        </p:spPr>
      </p:pic>
    </p:spTree>
    <p:extLst>
      <p:ext uri="{BB962C8B-B14F-4D97-AF65-F5344CB8AC3E}">
        <p14:creationId xmlns:p14="http://schemas.microsoft.com/office/powerpoint/2010/main" val="1788340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ship.mp4">
            <a:hlinkClick r:id="" action="ppaction://media"/>
            <a:extLst>
              <a:ext uri="{FF2B5EF4-FFF2-40B4-BE49-F238E27FC236}">
                <a16:creationId xmlns:a16="http://schemas.microsoft.com/office/drawing/2014/main" id="{5F993E21-09F2-E841-9BE8-5698676AC0A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99071" y="1335958"/>
            <a:ext cx="7091216" cy="3634248"/>
          </a:xfrm>
          <a:prstGeom prst="rect">
            <a:avLst/>
          </a:prstGeom>
        </p:spPr>
      </p:pic>
    </p:spTree>
    <p:extLst>
      <p:ext uri="{BB962C8B-B14F-4D97-AF65-F5344CB8AC3E}">
        <p14:creationId xmlns:p14="http://schemas.microsoft.com/office/powerpoint/2010/main" val="493546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2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E579A7-8AFC-5347-A95C-2025511D3FB5}"/>
              </a:ext>
            </a:extLst>
          </p:cNvPr>
          <p:cNvPicPr>
            <a:picLocks noChangeAspect="1"/>
          </p:cNvPicPr>
          <p:nvPr/>
        </p:nvPicPr>
        <p:blipFill>
          <a:blip r:embed="rId3"/>
          <a:stretch>
            <a:fillRect/>
          </a:stretch>
        </p:blipFill>
        <p:spPr>
          <a:xfrm>
            <a:off x="2720206" y="1489586"/>
            <a:ext cx="6482787" cy="4862091"/>
          </a:xfrm>
          <a:prstGeom prst="rect">
            <a:avLst/>
          </a:prstGeom>
        </p:spPr>
      </p:pic>
      <p:sp>
        <p:nvSpPr>
          <p:cNvPr id="5" name="TextBox 4">
            <a:extLst>
              <a:ext uri="{FF2B5EF4-FFF2-40B4-BE49-F238E27FC236}">
                <a16:creationId xmlns:a16="http://schemas.microsoft.com/office/drawing/2014/main" id="{12D3C8E0-F8A8-3B43-B93D-7390398C3ADB}"/>
              </a:ext>
            </a:extLst>
          </p:cNvPr>
          <p:cNvSpPr txBox="1"/>
          <p:nvPr/>
        </p:nvSpPr>
        <p:spPr>
          <a:xfrm>
            <a:off x="766916" y="501445"/>
            <a:ext cx="10120568" cy="830997"/>
          </a:xfrm>
          <a:prstGeom prst="rect">
            <a:avLst/>
          </a:prstGeom>
          <a:noFill/>
        </p:spPr>
        <p:txBody>
          <a:bodyPr wrap="square" rtlCol="0">
            <a:spAutoFit/>
          </a:bodyPr>
          <a:lstStyle/>
          <a:p>
            <a:r>
              <a:rPr lang="en-US" sz="4800" b="1" dirty="0"/>
              <a:t>Why Docker is important for pipeline?</a:t>
            </a:r>
          </a:p>
        </p:txBody>
      </p:sp>
    </p:spTree>
    <p:extLst>
      <p:ext uri="{BB962C8B-B14F-4D97-AF65-F5344CB8AC3E}">
        <p14:creationId xmlns:p14="http://schemas.microsoft.com/office/powerpoint/2010/main" val="36836370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DC87CA-AA45-8145-829A-67F612DD5BC8}"/>
              </a:ext>
            </a:extLst>
          </p:cNvPr>
          <p:cNvPicPr>
            <a:picLocks noChangeAspect="1"/>
          </p:cNvPicPr>
          <p:nvPr/>
        </p:nvPicPr>
        <p:blipFill>
          <a:blip r:embed="rId3">
            <a:extLst>
              <a:ext uri="{BEBA8EAE-BF5A-486C-A8C5-ECC9F3942E4B}">
                <a14:imgProps xmlns:a14="http://schemas.microsoft.com/office/drawing/2010/main">
                  <a14:imgLayer>
                    <a14:imgEffect>
                      <a14:brightnessContrast bright="40000" contrast="-40000"/>
                    </a14:imgEffect>
                  </a14:imgLayer>
                </a14:imgProps>
              </a:ext>
            </a:extLst>
          </a:blip>
          <a:stretch>
            <a:fillRect/>
          </a:stretch>
        </p:blipFill>
        <p:spPr>
          <a:xfrm>
            <a:off x="817216" y="1270552"/>
            <a:ext cx="10555899" cy="4195970"/>
          </a:xfrm>
          <a:prstGeom prst="rect">
            <a:avLst/>
          </a:prstGeom>
        </p:spPr>
      </p:pic>
    </p:spTree>
    <p:extLst>
      <p:ext uri="{BB962C8B-B14F-4D97-AF65-F5344CB8AC3E}">
        <p14:creationId xmlns:p14="http://schemas.microsoft.com/office/powerpoint/2010/main" val="14985026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A01A1B-1C89-F94A-8B75-7E06943D64EE}"/>
              </a:ext>
            </a:extLst>
          </p:cNvPr>
          <p:cNvSpPr txBox="1"/>
          <p:nvPr/>
        </p:nvSpPr>
        <p:spPr>
          <a:xfrm>
            <a:off x="1120211" y="1684171"/>
            <a:ext cx="10265544" cy="3416320"/>
          </a:xfrm>
          <a:prstGeom prst="rect">
            <a:avLst/>
          </a:prstGeom>
          <a:noFill/>
        </p:spPr>
        <p:txBody>
          <a:bodyPr wrap="square" rtlCol="0">
            <a:spAutoFit/>
          </a:bodyPr>
          <a:lstStyle/>
          <a:p>
            <a:r>
              <a:rPr lang="en-US" sz="7200" b="1" dirty="0"/>
              <a:t>Docker image has application requirements and dependencies</a:t>
            </a:r>
          </a:p>
        </p:txBody>
      </p:sp>
    </p:spTree>
    <p:extLst>
      <p:ext uri="{BB962C8B-B14F-4D97-AF65-F5344CB8AC3E}">
        <p14:creationId xmlns:p14="http://schemas.microsoft.com/office/powerpoint/2010/main" val="19841286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A01A1B-1C89-F94A-8B75-7E06943D64EE}"/>
              </a:ext>
            </a:extLst>
          </p:cNvPr>
          <p:cNvSpPr txBox="1"/>
          <p:nvPr/>
        </p:nvSpPr>
        <p:spPr>
          <a:xfrm>
            <a:off x="1164456" y="2038132"/>
            <a:ext cx="10265544" cy="2308324"/>
          </a:xfrm>
          <a:prstGeom prst="rect">
            <a:avLst/>
          </a:prstGeom>
          <a:noFill/>
        </p:spPr>
        <p:txBody>
          <a:bodyPr wrap="square" rtlCol="0">
            <a:spAutoFit/>
          </a:bodyPr>
          <a:lstStyle/>
          <a:p>
            <a:r>
              <a:rPr lang="en-US" sz="7200" b="1" dirty="0"/>
              <a:t>Containers are running instance of docker image</a:t>
            </a:r>
          </a:p>
        </p:txBody>
      </p:sp>
    </p:spTree>
    <p:extLst>
      <p:ext uri="{BB962C8B-B14F-4D97-AF65-F5344CB8AC3E}">
        <p14:creationId xmlns:p14="http://schemas.microsoft.com/office/powerpoint/2010/main" val="1424832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A01A1B-1C89-F94A-8B75-7E06943D64EE}"/>
              </a:ext>
            </a:extLst>
          </p:cNvPr>
          <p:cNvSpPr txBox="1"/>
          <p:nvPr/>
        </p:nvSpPr>
        <p:spPr>
          <a:xfrm>
            <a:off x="412289" y="2775552"/>
            <a:ext cx="4631660" cy="1015663"/>
          </a:xfrm>
          <a:prstGeom prst="rect">
            <a:avLst/>
          </a:prstGeom>
          <a:noFill/>
        </p:spPr>
        <p:txBody>
          <a:bodyPr wrap="square" rtlCol="0">
            <a:spAutoFit/>
          </a:bodyPr>
          <a:lstStyle/>
          <a:p>
            <a:pPr algn="ctr"/>
            <a:r>
              <a:rPr lang="en-US" sz="6000" b="1" dirty="0"/>
              <a:t>docker info</a:t>
            </a:r>
          </a:p>
        </p:txBody>
      </p:sp>
      <p:pic>
        <p:nvPicPr>
          <p:cNvPr id="3" name="Picture 2">
            <a:extLst>
              <a:ext uri="{FF2B5EF4-FFF2-40B4-BE49-F238E27FC236}">
                <a16:creationId xmlns:a16="http://schemas.microsoft.com/office/drawing/2014/main" id="{CD724EFA-CB7B-EE49-B969-898E9CEC49A5}"/>
              </a:ext>
            </a:extLst>
          </p:cNvPr>
          <p:cNvPicPr>
            <a:picLocks noChangeAspect="1"/>
          </p:cNvPicPr>
          <p:nvPr/>
        </p:nvPicPr>
        <p:blipFill>
          <a:blip r:embed="rId3"/>
          <a:stretch>
            <a:fillRect/>
          </a:stretch>
        </p:blipFill>
        <p:spPr>
          <a:xfrm>
            <a:off x="5668295" y="1135626"/>
            <a:ext cx="6017342" cy="4513006"/>
          </a:xfrm>
          <a:prstGeom prst="rect">
            <a:avLst/>
          </a:prstGeom>
        </p:spPr>
      </p:pic>
    </p:spTree>
    <p:extLst>
      <p:ext uri="{BB962C8B-B14F-4D97-AF65-F5344CB8AC3E}">
        <p14:creationId xmlns:p14="http://schemas.microsoft.com/office/powerpoint/2010/main" val="3871778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7423</TotalTime>
  <Words>682</Words>
  <Application>Microsoft Macintosh PowerPoint</Application>
  <PresentationFormat>Widescreen</PresentationFormat>
  <Paragraphs>184</Paragraphs>
  <Slides>22</Slides>
  <Notes>22</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Bala, Suman (Senior Test Analyst)</dc:creator>
  <cp:lastModifiedBy>Bala, Suman (Senior Test Analyst)</cp:lastModifiedBy>
  <cp:revision>49</cp:revision>
  <dcterms:created xsi:type="dcterms:W3CDTF">2019-03-08T01:57:31Z</dcterms:created>
  <dcterms:modified xsi:type="dcterms:W3CDTF">2019-03-16T23:58:04Z</dcterms:modified>
</cp:coreProperties>
</file>

<file path=docProps/thumbnail.jpeg>
</file>